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36576000" cy="27432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E6FF"/>
    <a:srgbClr val="D3C8B1"/>
    <a:srgbClr val="0067AB"/>
    <a:srgbClr val="9E8958"/>
    <a:srgbClr val="CBB677"/>
    <a:srgbClr val="FFFFFF"/>
    <a:srgbClr val="9FD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33" d="100"/>
          <a:sy n="33" d="100"/>
        </p:scale>
        <p:origin x="664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963071980326078E-2"/>
          <c:y val="0.14122364071917684"/>
          <c:w val="0.87177196640673282"/>
          <c:h val="0.667205461489501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HSAM</c:v>
                </c:pt>
              </c:strCache>
            </c:strRef>
          </c:tx>
          <c:spPr>
            <a:solidFill>
              <a:srgbClr val="9E8958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Autobiographical Details</c:v>
                </c:pt>
                <c:pt idx="1">
                  <c:v>Digit Span</c:v>
                </c:pt>
                <c:pt idx="2">
                  <c:v>Visual Reproduction</c:v>
                </c:pt>
                <c:pt idx="3">
                  <c:v>Paired Associates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C7-4367-A01D-7683ACD2181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rgbClr val="0067AB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Autobiographical Details</c:v>
                </c:pt>
                <c:pt idx="1">
                  <c:v>Digit Span</c:v>
                </c:pt>
                <c:pt idx="2">
                  <c:v>Visual Reproduction</c:v>
                </c:pt>
                <c:pt idx="3">
                  <c:v>Paired Associates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0.30303030303030304</c:v>
                </c:pt>
                <c:pt idx="1">
                  <c:v>0.95454545454545459</c:v>
                </c:pt>
                <c:pt idx="2">
                  <c:v>1</c:v>
                </c:pt>
                <c:pt idx="3">
                  <c:v>0.88571428571428579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FC7-4367-A01D-7683ACD218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55001535"/>
        <c:axId val="1543582879"/>
      </c:barChart>
      <c:catAx>
        <c:axId val="12550015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3582879"/>
        <c:crosses val="autoZero"/>
        <c:auto val="1"/>
        <c:lblAlgn val="ctr"/>
        <c:lblOffset val="100"/>
        <c:noMultiLvlLbl val="0"/>
      </c:catAx>
      <c:valAx>
        <c:axId val="1543582879"/>
        <c:scaling>
          <c:orientation val="minMax"/>
          <c:max val="1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800" dirty="0"/>
                  <a:t>Relative</a:t>
                </a:r>
                <a:r>
                  <a:rPr lang="en-US" sz="2800" baseline="0" dirty="0"/>
                  <a:t> Performance</a:t>
                </a:r>
                <a:endParaRPr lang="en-US" sz="28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12550015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375718014600367"/>
          <c:y val="4.0564178091350739E-2"/>
          <c:w val="0.56726783797211522"/>
          <c:h val="5.89523271581928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521029790787248"/>
          <c:y val="0.14122364071917684"/>
          <c:w val="0.6515475595913075"/>
          <c:h val="0.6672054614895012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Controls</c:v>
                </c:pt>
              </c:strCache>
            </c:strRef>
          </c:tx>
          <c:spPr>
            <a:ln w="28575" cap="rnd">
              <a:solidFill>
                <a:srgbClr val="0067AB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0067AB"/>
              </a:solidFill>
              <a:ln w="9525">
                <a:solidFill>
                  <a:srgbClr val="0067AB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1 week</c:v>
                </c:pt>
                <c:pt idx="1">
                  <c:v>1 month</c:v>
                </c:pt>
                <c:pt idx="2">
                  <c:v>1 year</c:v>
                </c:pt>
                <c:pt idx="3">
                  <c:v>10 years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35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D56-4631-A807-4BD61D5FCF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HSAMs</c:v>
                </c:pt>
              </c:strCache>
            </c:strRef>
          </c:tx>
          <c:spPr>
            <a:ln w="28575" cap="rnd">
              <a:solidFill>
                <a:srgbClr val="9E8958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9E8958"/>
              </a:solidFill>
              <a:ln w="9525">
                <a:solidFill>
                  <a:srgbClr val="9E8958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1 week</c:v>
                </c:pt>
                <c:pt idx="1">
                  <c:v>1 month</c:v>
                </c:pt>
                <c:pt idx="2">
                  <c:v>1 year</c:v>
                </c:pt>
                <c:pt idx="3">
                  <c:v>10 years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36</c:v>
                </c:pt>
                <c:pt idx="1">
                  <c:v>20</c:v>
                </c:pt>
                <c:pt idx="2">
                  <c:v>19</c:v>
                </c:pt>
                <c:pt idx="3">
                  <c:v>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D56-4631-A807-4BD61D5FCF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55001535"/>
        <c:axId val="1543582879"/>
      </c:lineChart>
      <c:catAx>
        <c:axId val="12550015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3582879"/>
        <c:crosses val="autoZero"/>
        <c:auto val="1"/>
        <c:lblAlgn val="ctr"/>
        <c:lblOffset val="100"/>
        <c:noMultiLvlLbl val="0"/>
      </c:catAx>
      <c:valAx>
        <c:axId val="1543582879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800" dirty="0"/>
                  <a:t># Internal Details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50015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375723420066864"/>
          <c:y val="0.11116132931409278"/>
          <c:w val="0.70195964267441591"/>
          <c:h val="5.89523271581928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963071980326078E-2"/>
          <c:y val="0.14122364071917684"/>
          <c:w val="0.87177196640673282"/>
          <c:h val="0.667205461489501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HSAM</c:v>
                </c:pt>
              </c:strCache>
            </c:strRef>
          </c:tx>
          <c:spPr>
            <a:solidFill>
              <a:srgbClr val="9E8958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Lure Words</c:v>
                </c:pt>
                <c:pt idx="1">
                  <c:v>Source Errors</c:v>
                </c:pt>
                <c:pt idx="2">
                  <c:v>False Memories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C2-4D19-B009-9D219B94DE2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rgbClr val="0067AB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Lure Words</c:v>
                </c:pt>
                <c:pt idx="1">
                  <c:v>Source Errors</c:v>
                </c:pt>
                <c:pt idx="2">
                  <c:v>False Memories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</c:v>
                </c:pt>
                <c:pt idx="1">
                  <c:v>0.98</c:v>
                </c:pt>
                <c:pt idx="2">
                  <c:v>0.73076923076923073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5C2-4D19-B009-9D219B94DE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55001535"/>
        <c:axId val="1543582879"/>
      </c:barChart>
      <c:catAx>
        <c:axId val="12550015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3582879"/>
        <c:crosses val="autoZero"/>
        <c:auto val="1"/>
        <c:lblAlgn val="ctr"/>
        <c:lblOffset val="100"/>
        <c:noMultiLvlLbl val="0"/>
      </c:catAx>
      <c:valAx>
        <c:axId val="1543582879"/>
        <c:scaling>
          <c:orientation val="minMax"/>
          <c:max val="1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800" dirty="0"/>
                  <a:t>Relative</a:t>
                </a:r>
                <a:r>
                  <a:rPr lang="en-US" sz="2800" baseline="0" dirty="0"/>
                  <a:t> Performance</a:t>
                </a:r>
                <a:endParaRPr lang="en-US" sz="28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12550015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375718014600367"/>
          <c:y val="4.0564178091350739E-2"/>
          <c:w val="0.56726783797211522"/>
          <c:h val="5.89523271581928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4489452"/>
            <a:ext cx="31089600" cy="9550400"/>
          </a:xfrm>
        </p:spPr>
        <p:txBody>
          <a:bodyPr anchor="b"/>
          <a:lstStyle>
            <a:lvl1pPr algn="ctr">
              <a:defRPr sz="2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4408152"/>
            <a:ext cx="27432000" cy="6623048"/>
          </a:xfrm>
        </p:spPr>
        <p:txBody>
          <a:bodyPr/>
          <a:lstStyle>
            <a:lvl1pPr marL="0" indent="0" algn="ctr">
              <a:buNone/>
              <a:defRPr sz="9600"/>
            </a:lvl1pPr>
            <a:lvl2pPr marL="1828800" indent="0" algn="ctr">
              <a:buNone/>
              <a:defRPr sz="8000"/>
            </a:lvl2pPr>
            <a:lvl3pPr marL="3657600" indent="0" algn="ctr">
              <a:buNone/>
              <a:defRPr sz="7200"/>
            </a:lvl3pPr>
            <a:lvl4pPr marL="5486400" indent="0" algn="ctr">
              <a:buNone/>
              <a:defRPr sz="6400"/>
            </a:lvl4pPr>
            <a:lvl5pPr marL="7315200" indent="0" algn="ctr">
              <a:buNone/>
              <a:defRPr sz="6400"/>
            </a:lvl5pPr>
            <a:lvl6pPr marL="9144000" indent="0" algn="ctr">
              <a:buNone/>
              <a:defRPr sz="6400"/>
            </a:lvl6pPr>
            <a:lvl7pPr marL="10972800" indent="0" algn="ctr">
              <a:buNone/>
              <a:defRPr sz="6400"/>
            </a:lvl7pPr>
            <a:lvl8pPr marL="12801600" indent="0" algn="ctr">
              <a:buNone/>
              <a:defRPr sz="6400"/>
            </a:lvl8pPr>
            <a:lvl9pPr marL="14630400" indent="0" algn="ctr">
              <a:buNone/>
              <a:defRPr sz="6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17AA-DBF4-43F2-958D-584B52AFFE8F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80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17AA-DBF4-43F2-958D-584B52AFFE8F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82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2" y="1460500"/>
            <a:ext cx="7886700" cy="2324735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2" y="1460500"/>
            <a:ext cx="23202900" cy="2324735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17AA-DBF4-43F2-958D-584B52AFFE8F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157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17AA-DBF4-43F2-958D-584B52AFFE8F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475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2" y="6838958"/>
            <a:ext cx="31546800" cy="11410948"/>
          </a:xfrm>
        </p:spPr>
        <p:txBody>
          <a:bodyPr anchor="b"/>
          <a:lstStyle>
            <a:lvl1pPr>
              <a:defRPr sz="2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2" y="18357858"/>
            <a:ext cx="31546800" cy="6000748"/>
          </a:xfrm>
        </p:spPr>
        <p:txBody>
          <a:bodyPr/>
          <a:lstStyle>
            <a:lvl1pPr marL="0" indent="0">
              <a:buNone/>
              <a:defRPr sz="9600">
                <a:solidFill>
                  <a:schemeClr val="tx1"/>
                </a:solidFill>
              </a:defRPr>
            </a:lvl1pPr>
            <a:lvl2pPr marL="1828800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2pPr>
            <a:lvl3pPr marL="365760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54864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73152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91440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09728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28016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46304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17AA-DBF4-43F2-958D-584B52AFFE8F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730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0" y="7302500"/>
            <a:ext cx="15544800" cy="174053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0" y="7302500"/>
            <a:ext cx="15544800" cy="174053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17AA-DBF4-43F2-958D-584B52AFFE8F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616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460506"/>
            <a:ext cx="31546800" cy="53022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68" y="6724652"/>
            <a:ext cx="15473360" cy="3295648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28800" indent="0">
              <a:buNone/>
              <a:defRPr sz="8000" b="1"/>
            </a:lvl2pPr>
            <a:lvl3pPr marL="3657600" indent="0">
              <a:buNone/>
              <a:defRPr sz="7200" b="1"/>
            </a:lvl3pPr>
            <a:lvl4pPr marL="5486400" indent="0">
              <a:buNone/>
              <a:defRPr sz="6400" b="1"/>
            </a:lvl4pPr>
            <a:lvl5pPr marL="7315200" indent="0">
              <a:buNone/>
              <a:defRPr sz="6400" b="1"/>
            </a:lvl5pPr>
            <a:lvl6pPr marL="9144000" indent="0">
              <a:buNone/>
              <a:defRPr sz="6400" b="1"/>
            </a:lvl6pPr>
            <a:lvl7pPr marL="10972800" indent="0">
              <a:buNone/>
              <a:defRPr sz="6400" b="1"/>
            </a:lvl7pPr>
            <a:lvl8pPr marL="12801600" indent="0">
              <a:buNone/>
              <a:defRPr sz="6400" b="1"/>
            </a:lvl8pPr>
            <a:lvl9pPr marL="14630400" indent="0">
              <a:buNone/>
              <a:defRPr sz="6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68" y="10020300"/>
            <a:ext cx="15473360" cy="147383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2" y="6724652"/>
            <a:ext cx="15549564" cy="3295648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28800" indent="0">
              <a:buNone/>
              <a:defRPr sz="8000" b="1"/>
            </a:lvl2pPr>
            <a:lvl3pPr marL="3657600" indent="0">
              <a:buNone/>
              <a:defRPr sz="7200" b="1"/>
            </a:lvl3pPr>
            <a:lvl4pPr marL="5486400" indent="0">
              <a:buNone/>
              <a:defRPr sz="6400" b="1"/>
            </a:lvl4pPr>
            <a:lvl5pPr marL="7315200" indent="0">
              <a:buNone/>
              <a:defRPr sz="6400" b="1"/>
            </a:lvl5pPr>
            <a:lvl6pPr marL="9144000" indent="0">
              <a:buNone/>
              <a:defRPr sz="6400" b="1"/>
            </a:lvl6pPr>
            <a:lvl7pPr marL="10972800" indent="0">
              <a:buNone/>
              <a:defRPr sz="6400" b="1"/>
            </a:lvl7pPr>
            <a:lvl8pPr marL="12801600" indent="0">
              <a:buNone/>
              <a:defRPr sz="6400" b="1"/>
            </a:lvl8pPr>
            <a:lvl9pPr marL="14630400" indent="0">
              <a:buNone/>
              <a:defRPr sz="6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2" y="10020300"/>
            <a:ext cx="15549564" cy="147383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17AA-DBF4-43F2-958D-584B52AFFE8F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42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17AA-DBF4-43F2-958D-584B52AFFE8F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05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17AA-DBF4-43F2-958D-584B52AFFE8F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290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828800"/>
            <a:ext cx="11796712" cy="6400800"/>
          </a:xfrm>
        </p:spPr>
        <p:txBody>
          <a:bodyPr anchor="b"/>
          <a:lstStyle>
            <a:lvl1pPr>
              <a:defRPr sz="1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4" y="3949706"/>
            <a:ext cx="18516600" cy="19494500"/>
          </a:xfrm>
        </p:spPr>
        <p:txBody>
          <a:bodyPr/>
          <a:lstStyle>
            <a:lvl1pPr>
              <a:defRPr sz="12800"/>
            </a:lvl1pPr>
            <a:lvl2pPr>
              <a:defRPr sz="11200"/>
            </a:lvl2pPr>
            <a:lvl3pPr>
              <a:defRPr sz="96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4" y="8229600"/>
            <a:ext cx="11796712" cy="15246352"/>
          </a:xfrm>
        </p:spPr>
        <p:txBody>
          <a:bodyPr/>
          <a:lstStyle>
            <a:lvl1pPr marL="0" indent="0">
              <a:buNone/>
              <a:defRPr sz="6400"/>
            </a:lvl1pPr>
            <a:lvl2pPr marL="1828800" indent="0">
              <a:buNone/>
              <a:defRPr sz="5600"/>
            </a:lvl2pPr>
            <a:lvl3pPr marL="3657600" indent="0">
              <a:buNone/>
              <a:defRPr sz="4800"/>
            </a:lvl3pPr>
            <a:lvl4pPr marL="5486400" indent="0">
              <a:buNone/>
              <a:defRPr sz="4000"/>
            </a:lvl4pPr>
            <a:lvl5pPr marL="7315200" indent="0">
              <a:buNone/>
              <a:defRPr sz="4000"/>
            </a:lvl5pPr>
            <a:lvl6pPr marL="9144000" indent="0">
              <a:buNone/>
              <a:defRPr sz="4000"/>
            </a:lvl6pPr>
            <a:lvl7pPr marL="10972800" indent="0">
              <a:buNone/>
              <a:defRPr sz="4000"/>
            </a:lvl7pPr>
            <a:lvl8pPr marL="12801600" indent="0">
              <a:buNone/>
              <a:defRPr sz="4000"/>
            </a:lvl8pPr>
            <a:lvl9pPr marL="14630400" indent="0">
              <a:buNone/>
              <a:defRPr sz="4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17AA-DBF4-43F2-958D-584B52AFFE8F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739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828800"/>
            <a:ext cx="11796712" cy="6400800"/>
          </a:xfrm>
        </p:spPr>
        <p:txBody>
          <a:bodyPr anchor="b"/>
          <a:lstStyle>
            <a:lvl1pPr>
              <a:defRPr sz="1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4" y="3949706"/>
            <a:ext cx="18516600" cy="19494500"/>
          </a:xfrm>
        </p:spPr>
        <p:txBody>
          <a:bodyPr anchor="t"/>
          <a:lstStyle>
            <a:lvl1pPr marL="0" indent="0">
              <a:buNone/>
              <a:defRPr sz="12800"/>
            </a:lvl1pPr>
            <a:lvl2pPr marL="1828800" indent="0">
              <a:buNone/>
              <a:defRPr sz="11200"/>
            </a:lvl2pPr>
            <a:lvl3pPr marL="3657600" indent="0">
              <a:buNone/>
              <a:defRPr sz="9600"/>
            </a:lvl3pPr>
            <a:lvl4pPr marL="5486400" indent="0">
              <a:buNone/>
              <a:defRPr sz="8000"/>
            </a:lvl4pPr>
            <a:lvl5pPr marL="7315200" indent="0">
              <a:buNone/>
              <a:defRPr sz="8000"/>
            </a:lvl5pPr>
            <a:lvl6pPr marL="9144000" indent="0">
              <a:buNone/>
              <a:defRPr sz="8000"/>
            </a:lvl6pPr>
            <a:lvl7pPr marL="10972800" indent="0">
              <a:buNone/>
              <a:defRPr sz="8000"/>
            </a:lvl7pPr>
            <a:lvl8pPr marL="12801600" indent="0">
              <a:buNone/>
              <a:defRPr sz="8000"/>
            </a:lvl8pPr>
            <a:lvl9pPr marL="14630400" indent="0">
              <a:buNone/>
              <a:defRPr sz="8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4" y="8229600"/>
            <a:ext cx="11796712" cy="15246352"/>
          </a:xfrm>
        </p:spPr>
        <p:txBody>
          <a:bodyPr/>
          <a:lstStyle>
            <a:lvl1pPr marL="0" indent="0">
              <a:buNone/>
              <a:defRPr sz="6400"/>
            </a:lvl1pPr>
            <a:lvl2pPr marL="1828800" indent="0">
              <a:buNone/>
              <a:defRPr sz="5600"/>
            </a:lvl2pPr>
            <a:lvl3pPr marL="3657600" indent="0">
              <a:buNone/>
              <a:defRPr sz="4800"/>
            </a:lvl3pPr>
            <a:lvl4pPr marL="5486400" indent="0">
              <a:buNone/>
              <a:defRPr sz="4000"/>
            </a:lvl4pPr>
            <a:lvl5pPr marL="7315200" indent="0">
              <a:buNone/>
              <a:defRPr sz="4000"/>
            </a:lvl5pPr>
            <a:lvl6pPr marL="9144000" indent="0">
              <a:buNone/>
              <a:defRPr sz="4000"/>
            </a:lvl6pPr>
            <a:lvl7pPr marL="10972800" indent="0">
              <a:buNone/>
              <a:defRPr sz="4000"/>
            </a:lvl7pPr>
            <a:lvl8pPr marL="12801600" indent="0">
              <a:buNone/>
              <a:defRPr sz="4000"/>
            </a:lvl8pPr>
            <a:lvl9pPr marL="14630400" indent="0">
              <a:buNone/>
              <a:defRPr sz="4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17AA-DBF4-43F2-958D-584B52AFFE8F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86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1460506"/>
            <a:ext cx="31546800" cy="53022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7302500"/>
            <a:ext cx="31546800" cy="17405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0" y="25425406"/>
            <a:ext cx="82296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817AA-DBF4-43F2-958D-584B52AFFE8F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0" y="25425406"/>
            <a:ext cx="123444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0" y="25425406"/>
            <a:ext cx="82296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B301F-1A9A-4843-8C40-C8B152E38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764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57600" rtl="0" eaLnBrk="1" latinLnBrk="0" hangingPunct="1">
        <a:lnSpc>
          <a:spcPct val="90000"/>
        </a:lnSpc>
        <a:spcBef>
          <a:spcPct val="0"/>
        </a:spcBef>
        <a:buNone/>
        <a:defRPr sz="17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0" indent="-914400" algn="l" defTabSz="3657600" rtl="0" eaLnBrk="1" latinLnBrk="0" hangingPunct="1">
        <a:lnSpc>
          <a:spcPct val="90000"/>
        </a:lnSpc>
        <a:spcBef>
          <a:spcPts val="4000"/>
        </a:spcBef>
        <a:buFont typeface="Arial" panose="020B0604020202020204" pitchFamily="34" charset="0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1pPr>
      <a:lvl2pPr marL="18288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6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46304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image" Target="../media/image2.svg"/><Relationship Id="rId7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0709BCB-3542-4AE1-B2C7-21DFB93A312C}"/>
              </a:ext>
            </a:extLst>
          </p:cNvPr>
          <p:cNvSpPr txBox="1"/>
          <p:nvPr/>
        </p:nvSpPr>
        <p:spPr>
          <a:xfrm>
            <a:off x="324693" y="348345"/>
            <a:ext cx="18848210" cy="9850499"/>
          </a:xfrm>
          <a:prstGeom prst="rect">
            <a:avLst/>
          </a:prstGeom>
          <a:solidFill>
            <a:srgbClr val="0067AB"/>
          </a:solidFill>
        </p:spPr>
        <p:txBody>
          <a:bodyPr wrap="square" rtlCol="0">
            <a:noAutofit/>
          </a:bodyPr>
          <a:lstStyle/>
          <a:p>
            <a:endParaRPr lang="en-US" sz="28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A8AE2E-FD21-4F00-B182-7F23D94CF4F1}"/>
              </a:ext>
            </a:extLst>
          </p:cNvPr>
          <p:cNvSpPr txBox="1"/>
          <p:nvPr/>
        </p:nvSpPr>
        <p:spPr>
          <a:xfrm>
            <a:off x="388021" y="13715999"/>
            <a:ext cx="8587579" cy="586985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685800" tIns="685800" rIns="685800" bIns="685800" rtlCol="0" anchor="b">
            <a:noAutofit/>
          </a:bodyPr>
          <a:lstStyle/>
          <a:p>
            <a:r>
              <a:rPr lang="en-US" sz="4800" dirty="0"/>
              <a:t>HSAM participants are no different from controls on laboratory memory tasks.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43E0895-2044-4CCE-A1BC-93D583CDE2BC}"/>
              </a:ext>
            </a:extLst>
          </p:cNvPr>
          <p:cNvGrpSpPr/>
          <p:nvPr/>
        </p:nvGrpSpPr>
        <p:grpSpPr>
          <a:xfrm>
            <a:off x="172268" y="10505804"/>
            <a:ext cx="5982455" cy="2625213"/>
            <a:chOff x="11651226" y="9792929"/>
            <a:chExt cx="6990735" cy="3067665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9533954-B3FF-4C4F-BB8F-18E053A85BAA}"/>
                </a:ext>
              </a:extLst>
            </p:cNvPr>
            <p:cNvSpPr/>
            <p:nvPr/>
          </p:nvSpPr>
          <p:spPr>
            <a:xfrm>
              <a:off x="11651226" y="9792929"/>
              <a:ext cx="6990735" cy="3067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A1CC43A8-AE34-432C-AD17-F04B02E248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2253747" y="10338054"/>
              <a:ext cx="6152240" cy="2114312"/>
            </a:xfrm>
            <a:prstGeom prst="rect">
              <a:avLst/>
            </a:prstGeom>
          </p:spPr>
        </p:pic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F4A0CD7-7A08-4D41-88F2-480E5971B49B}"/>
              </a:ext>
            </a:extLst>
          </p:cNvPr>
          <p:cNvCxnSpPr/>
          <p:nvPr/>
        </p:nvCxnSpPr>
        <p:spPr>
          <a:xfrm>
            <a:off x="1061884" y="6312310"/>
            <a:ext cx="172261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11EABD9-D020-4151-A0AE-3525663C4A76}"/>
              </a:ext>
            </a:extLst>
          </p:cNvPr>
          <p:cNvSpPr txBox="1"/>
          <p:nvPr/>
        </p:nvSpPr>
        <p:spPr>
          <a:xfrm>
            <a:off x="1091381" y="971204"/>
            <a:ext cx="171966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chemeClr val="bg1"/>
                </a:solidFill>
                <a:latin typeface="+mj-lt"/>
              </a:rPr>
              <a:t>People with highly superior autobiographical memories rehearse and consolidate those memories differently than everyone else.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A590CA-3506-476D-9747-EA2BE5B4A6F6}"/>
              </a:ext>
            </a:extLst>
          </p:cNvPr>
          <p:cNvSpPr txBox="1"/>
          <p:nvPr/>
        </p:nvSpPr>
        <p:spPr>
          <a:xfrm>
            <a:off x="1061884" y="6813755"/>
            <a:ext cx="1676446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chemeClr val="bg1"/>
                </a:solidFill>
              </a:rPr>
              <a:t>Ireneo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Funes</a:t>
            </a:r>
            <a:endParaRPr lang="en-US" sz="3200" dirty="0">
              <a:solidFill>
                <a:schemeClr val="bg1"/>
              </a:solidFill>
            </a:endParaRPr>
          </a:p>
          <a:p>
            <a:endParaRPr lang="en-US" sz="2600" dirty="0">
              <a:solidFill>
                <a:schemeClr val="bg1"/>
              </a:solidFill>
            </a:endParaRPr>
          </a:p>
          <a:p>
            <a:endParaRPr lang="en-US" sz="2600" dirty="0">
              <a:solidFill>
                <a:schemeClr val="bg1"/>
              </a:solidFill>
            </a:endParaRPr>
          </a:p>
          <a:p>
            <a:r>
              <a:rPr lang="en-US" sz="2600" dirty="0">
                <a:solidFill>
                  <a:schemeClr val="bg1"/>
                </a:solidFill>
              </a:rPr>
              <a:t>School of Social and Behavioral Sciences</a:t>
            </a:r>
          </a:p>
          <a:p>
            <a:endParaRPr lang="en-US" sz="2600" dirty="0">
              <a:solidFill>
                <a:schemeClr val="bg1"/>
              </a:solidFill>
            </a:endParaRPr>
          </a:p>
          <a:p>
            <a:pPr algn="r"/>
            <a:r>
              <a:rPr lang="en-US" sz="2600" dirty="0">
                <a:solidFill>
                  <a:schemeClr val="bg1"/>
                </a:solidFill>
              </a:rPr>
              <a:t>kgbailey@andrews.edu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1E676A9-F01F-414A-BA18-402180F26922}"/>
              </a:ext>
            </a:extLst>
          </p:cNvPr>
          <p:cNvSpPr/>
          <p:nvPr/>
        </p:nvSpPr>
        <p:spPr>
          <a:xfrm>
            <a:off x="17877222" y="8938037"/>
            <a:ext cx="622402" cy="427901"/>
          </a:xfrm>
          <a:custGeom>
            <a:avLst/>
            <a:gdLst/>
            <a:ahLst/>
            <a:cxnLst/>
            <a:rect l="l" t="t" r="r" b="b"/>
            <a:pathLst>
              <a:path w="838200" h="576262">
                <a:moveTo>
                  <a:pt x="831423" y="161124"/>
                </a:moveTo>
                <a:cubicBezTo>
                  <a:pt x="832667" y="161146"/>
                  <a:pt x="833835" y="161528"/>
                  <a:pt x="834926" y="162270"/>
                </a:cubicBezTo>
                <a:cubicBezTo>
                  <a:pt x="837109" y="163754"/>
                  <a:pt x="838200" y="166417"/>
                  <a:pt x="838200" y="170259"/>
                </a:cubicBezTo>
                <a:lnTo>
                  <a:pt x="838200" y="563165"/>
                </a:lnTo>
                <a:cubicBezTo>
                  <a:pt x="838200" y="567007"/>
                  <a:pt x="836978" y="570150"/>
                  <a:pt x="834533" y="572595"/>
                </a:cubicBezTo>
                <a:cubicBezTo>
                  <a:pt x="832088" y="575040"/>
                  <a:pt x="828945" y="576262"/>
                  <a:pt x="825103" y="576262"/>
                </a:cubicBezTo>
                <a:lnTo>
                  <a:pt x="13097" y="576262"/>
                </a:lnTo>
                <a:cubicBezTo>
                  <a:pt x="9255" y="576262"/>
                  <a:pt x="6112" y="575040"/>
                  <a:pt x="3667" y="572595"/>
                </a:cubicBezTo>
                <a:cubicBezTo>
                  <a:pt x="1223" y="570150"/>
                  <a:pt x="0" y="567007"/>
                  <a:pt x="0" y="563165"/>
                </a:cubicBezTo>
                <a:lnTo>
                  <a:pt x="0" y="170259"/>
                </a:lnTo>
                <a:cubicBezTo>
                  <a:pt x="0" y="164322"/>
                  <a:pt x="2183" y="161353"/>
                  <a:pt x="6549" y="161353"/>
                </a:cubicBezTo>
                <a:cubicBezTo>
                  <a:pt x="8120" y="161353"/>
                  <a:pt x="9517" y="161615"/>
                  <a:pt x="10740" y="162139"/>
                </a:cubicBezTo>
                <a:lnTo>
                  <a:pt x="408361" y="361735"/>
                </a:lnTo>
                <a:cubicBezTo>
                  <a:pt x="410980" y="362958"/>
                  <a:pt x="414647" y="363569"/>
                  <a:pt x="419362" y="363569"/>
                </a:cubicBezTo>
                <a:cubicBezTo>
                  <a:pt x="424077" y="363569"/>
                  <a:pt x="428355" y="362958"/>
                  <a:pt x="432197" y="361735"/>
                </a:cubicBezTo>
                <a:lnTo>
                  <a:pt x="827461" y="162139"/>
                </a:lnTo>
                <a:cubicBezTo>
                  <a:pt x="828858" y="161441"/>
                  <a:pt x="830178" y="161102"/>
                  <a:pt x="831423" y="161124"/>
                </a:cubicBezTo>
                <a:close/>
                <a:moveTo>
                  <a:pt x="13097" y="0"/>
                </a:moveTo>
                <a:lnTo>
                  <a:pt x="825103" y="0"/>
                </a:lnTo>
                <a:cubicBezTo>
                  <a:pt x="828945" y="0"/>
                  <a:pt x="832088" y="1222"/>
                  <a:pt x="834533" y="3667"/>
                </a:cubicBezTo>
                <a:cubicBezTo>
                  <a:pt x="836978" y="6112"/>
                  <a:pt x="838200" y="9255"/>
                  <a:pt x="838200" y="13097"/>
                </a:cubicBezTo>
                <a:lnTo>
                  <a:pt x="838200" y="65484"/>
                </a:lnTo>
                <a:cubicBezTo>
                  <a:pt x="838200" y="69500"/>
                  <a:pt x="836978" y="73211"/>
                  <a:pt x="834533" y="76616"/>
                </a:cubicBezTo>
                <a:cubicBezTo>
                  <a:pt x="832088" y="80022"/>
                  <a:pt x="828945" y="82335"/>
                  <a:pt x="825103" y="83558"/>
                </a:cubicBezTo>
                <a:lnTo>
                  <a:pt x="429840" y="283154"/>
                </a:lnTo>
                <a:cubicBezTo>
                  <a:pt x="427220" y="284377"/>
                  <a:pt x="423553" y="284988"/>
                  <a:pt x="418838" y="284988"/>
                </a:cubicBezTo>
                <a:cubicBezTo>
                  <a:pt x="414123" y="284988"/>
                  <a:pt x="409845" y="284377"/>
                  <a:pt x="406003" y="283154"/>
                </a:cubicBezTo>
                <a:lnTo>
                  <a:pt x="10740" y="83558"/>
                </a:lnTo>
                <a:cubicBezTo>
                  <a:pt x="7946" y="82161"/>
                  <a:pt x="5457" y="79716"/>
                  <a:pt x="3274" y="76224"/>
                </a:cubicBezTo>
                <a:cubicBezTo>
                  <a:pt x="1092" y="72731"/>
                  <a:pt x="0" y="69151"/>
                  <a:pt x="0" y="65484"/>
                </a:cubicBezTo>
                <a:lnTo>
                  <a:pt x="0" y="13097"/>
                </a:lnTo>
                <a:cubicBezTo>
                  <a:pt x="0" y="9255"/>
                  <a:pt x="1223" y="6112"/>
                  <a:pt x="3667" y="3667"/>
                </a:cubicBezTo>
                <a:cubicBezTo>
                  <a:pt x="6112" y="1222"/>
                  <a:pt x="9255" y="0"/>
                  <a:pt x="1309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186C0E-728E-4FFE-A327-80FD4C1FBE8B}"/>
              </a:ext>
            </a:extLst>
          </p:cNvPr>
          <p:cNvSpPr txBox="1"/>
          <p:nvPr/>
        </p:nvSpPr>
        <p:spPr>
          <a:xfrm>
            <a:off x="9390675" y="13715999"/>
            <a:ext cx="9845556" cy="1314419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685800" tIns="685800" rIns="685800" bIns="685800" rtlCol="0">
            <a:noAutofit/>
          </a:bodyPr>
          <a:lstStyle/>
          <a:p>
            <a:endParaRPr lang="en-US" sz="4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A5B0FDF-D2E7-4D93-B921-4DD307E8CF66}"/>
              </a:ext>
            </a:extLst>
          </p:cNvPr>
          <p:cNvSpPr txBox="1"/>
          <p:nvPr/>
        </p:nvSpPr>
        <p:spPr>
          <a:xfrm>
            <a:off x="388021" y="20020905"/>
            <a:ext cx="8587579" cy="68392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685800" tIns="685800" rIns="685800" bIns="685800" rtlCol="0">
            <a:noAutofit/>
          </a:bodyPr>
          <a:lstStyle/>
          <a:p>
            <a:r>
              <a:rPr lang="en-US" sz="3600" dirty="0"/>
              <a:t>Memory recall performance for HSAM participants could be better because of: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More effective encoding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More persistent storage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More frequent rehearsal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More successful reconsolidation</a:t>
            </a:r>
            <a:endParaRPr lang="en-US" sz="4000" dirty="0"/>
          </a:p>
          <a:p>
            <a:endParaRPr lang="en-US" dirty="0"/>
          </a:p>
          <a:p>
            <a:r>
              <a:rPr lang="en-US" dirty="0" err="1"/>
              <a:t>LePort</a:t>
            </a:r>
            <a:r>
              <a:rPr lang="en-US" dirty="0"/>
              <a:t>, A. K. R., </a:t>
            </a:r>
            <a:r>
              <a:rPr lang="en-US" dirty="0" err="1"/>
              <a:t>Mattfeld</a:t>
            </a:r>
            <a:r>
              <a:rPr lang="en-US" dirty="0"/>
              <a:t>, A. T., Dickinson-Anson, H., Fallon, J. H., Stark, C. E. L., </a:t>
            </a:r>
            <a:r>
              <a:rPr lang="en-US" dirty="0" err="1"/>
              <a:t>Kruggel</a:t>
            </a:r>
            <a:r>
              <a:rPr lang="en-US" dirty="0"/>
              <a:t>, F. . . . </a:t>
            </a:r>
            <a:r>
              <a:rPr lang="en-US" dirty="0" err="1"/>
              <a:t>McGaugh</a:t>
            </a:r>
            <a:r>
              <a:rPr lang="en-US" dirty="0"/>
              <a:t>, J. L. (2012). Behavioral and neuroanatomical investigation of Highly Superior Autobiographical Memory (HSAM). </a:t>
            </a:r>
            <a:r>
              <a:rPr lang="en-US" i="1" dirty="0"/>
              <a:t>Neurobiology of Learning and Memory, 98,</a:t>
            </a:r>
            <a:r>
              <a:rPr lang="en-US" dirty="0"/>
              <a:t> 78-92. doi:10.1016/j.hlm.2012.05.002</a:t>
            </a:r>
          </a:p>
          <a:p>
            <a:endParaRPr lang="en-US" sz="2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24D4AE-5C79-4C52-9555-54DB1332A89E}"/>
              </a:ext>
            </a:extLst>
          </p:cNvPr>
          <p:cNvSpPr txBox="1"/>
          <p:nvPr/>
        </p:nvSpPr>
        <p:spPr>
          <a:xfrm>
            <a:off x="19688522" y="313596"/>
            <a:ext cx="8539891" cy="5869859"/>
          </a:xfrm>
          <a:prstGeom prst="rect">
            <a:avLst/>
          </a:prstGeom>
          <a:solidFill>
            <a:srgbClr val="CBB677"/>
          </a:solidFill>
        </p:spPr>
        <p:txBody>
          <a:bodyPr wrap="square" lIns="685800" tIns="685800" rIns="685800" bIns="685800" rtlCol="0" anchor="ctr">
            <a:noAutofit/>
          </a:bodyPr>
          <a:lstStyle/>
          <a:p>
            <a:r>
              <a:rPr lang="en-US" sz="4800" dirty="0"/>
              <a:t>“HSAM participants forget autobiographical details at a far slower rate than do… matched controls. </a:t>
            </a:r>
            <a:r>
              <a:rPr lang="en-US" sz="3200" dirty="0"/>
              <a:t>(p.7)</a:t>
            </a:r>
            <a:r>
              <a:rPr lang="en-US" sz="4800" dirty="0"/>
              <a:t>”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A3E6943-2CCA-4877-A66C-D6B6123A2BC7}"/>
              </a:ext>
            </a:extLst>
          </p:cNvPr>
          <p:cNvSpPr txBox="1"/>
          <p:nvPr/>
        </p:nvSpPr>
        <p:spPr>
          <a:xfrm>
            <a:off x="28691176" y="348345"/>
            <a:ext cx="7560131" cy="15019473"/>
          </a:xfrm>
          <a:prstGeom prst="rect">
            <a:avLst/>
          </a:prstGeom>
          <a:solidFill>
            <a:srgbClr val="D3C8B1"/>
          </a:solidFill>
        </p:spPr>
        <p:txBody>
          <a:bodyPr wrap="square" lIns="685800" tIns="685800" rIns="685800" bIns="685800" rtlCol="0">
            <a:noAutofit/>
          </a:bodyPr>
          <a:lstStyle/>
          <a:p>
            <a:endParaRPr lang="en-US" sz="4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A2789E-ACBF-4B86-843D-C32217B6AE8F}"/>
              </a:ext>
            </a:extLst>
          </p:cNvPr>
          <p:cNvSpPr txBox="1"/>
          <p:nvPr/>
        </p:nvSpPr>
        <p:spPr>
          <a:xfrm>
            <a:off x="19688522" y="6607277"/>
            <a:ext cx="8539891" cy="8760541"/>
          </a:xfrm>
          <a:prstGeom prst="rect">
            <a:avLst/>
          </a:prstGeom>
          <a:solidFill>
            <a:srgbClr val="D3C8B1"/>
          </a:solidFill>
        </p:spPr>
        <p:txBody>
          <a:bodyPr wrap="square" lIns="685800" tIns="685800" rIns="685800" bIns="685800" rtlCol="0">
            <a:noAutofit/>
          </a:bodyPr>
          <a:lstStyle/>
          <a:p>
            <a:r>
              <a:rPr lang="en-US" sz="3600" dirty="0"/>
              <a:t>Highly Superior Autobiographical Memory (HSAM):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/>
              <a:t>accurate recall of autobiographical events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/>
              <a:t>common reports of habitual rehearsal, not mnemonics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scores of 50%+ accuracy on the dates of public events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Scores of 65%+ recall on ten randomly selected dates starting at age 15.</a:t>
            </a:r>
          </a:p>
          <a:p>
            <a:endParaRPr lang="en-US" sz="4000" dirty="0"/>
          </a:p>
          <a:p>
            <a:r>
              <a:rPr lang="en-US" sz="2000" dirty="0" err="1"/>
              <a:t>LePort</a:t>
            </a:r>
            <a:r>
              <a:rPr lang="en-US" sz="2000" dirty="0"/>
              <a:t>, A. K. R., Stark, S. M., </a:t>
            </a:r>
            <a:r>
              <a:rPr lang="en-US" sz="2000" dirty="0" err="1"/>
              <a:t>McGaugh</a:t>
            </a:r>
            <a:r>
              <a:rPr lang="en-US" sz="2000" dirty="0"/>
              <a:t>, J. L., &amp; Stark, C. E. L. (2016). Highly superior autobiographical memory: Quality and quantity of retention over time. Frontiers in Psychology, 6, 2017. doi:10.3389/fpsyg.2015.02017</a:t>
            </a:r>
            <a:endParaRPr lang="en-US" sz="4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6D76D20-7026-4943-855C-841131B92199}"/>
              </a:ext>
            </a:extLst>
          </p:cNvPr>
          <p:cNvSpPr txBox="1"/>
          <p:nvPr/>
        </p:nvSpPr>
        <p:spPr>
          <a:xfrm>
            <a:off x="19688523" y="15791640"/>
            <a:ext cx="7459588" cy="4676995"/>
          </a:xfrm>
          <a:prstGeom prst="rect">
            <a:avLst/>
          </a:prstGeom>
          <a:solidFill>
            <a:srgbClr val="9FD8FF"/>
          </a:solidFill>
        </p:spPr>
        <p:txBody>
          <a:bodyPr wrap="square" lIns="685800" tIns="685800" rIns="685800" bIns="685800" rtlCol="0" anchor="ctr">
            <a:noAutofit/>
          </a:bodyPr>
          <a:lstStyle/>
          <a:p>
            <a:r>
              <a:rPr lang="en-US" sz="4800" dirty="0"/>
              <a:t>HSAM participants generate false memories at the same rates as controls.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67CE177-4273-4AF9-A6E1-F5A0407E956F}"/>
              </a:ext>
            </a:extLst>
          </p:cNvPr>
          <p:cNvSpPr txBox="1"/>
          <p:nvPr/>
        </p:nvSpPr>
        <p:spPr>
          <a:xfrm>
            <a:off x="19688523" y="20892458"/>
            <a:ext cx="7459588" cy="5869858"/>
          </a:xfrm>
          <a:prstGeom prst="rect">
            <a:avLst/>
          </a:prstGeom>
          <a:solidFill>
            <a:srgbClr val="C1E6FF"/>
          </a:solidFill>
        </p:spPr>
        <p:txBody>
          <a:bodyPr wrap="square" lIns="685800" tIns="685800" rIns="685800" bIns="685800" rtlCol="0">
            <a:noAutofit/>
          </a:bodyPr>
          <a:lstStyle/>
          <a:p>
            <a:r>
              <a:rPr lang="en-US" sz="2800" dirty="0"/>
              <a:t>If HSAM participants have false memories, then they are using reconstruction processes during recall, just like control participants—ruling out a difference in recall processes as an explanation for HSAMs.</a:t>
            </a:r>
            <a:endParaRPr lang="en-US" sz="4000" dirty="0"/>
          </a:p>
          <a:p>
            <a:endParaRPr lang="en-US" dirty="0"/>
          </a:p>
          <a:p>
            <a:r>
              <a:rPr lang="en-US" dirty="0" err="1"/>
              <a:t>Patihis</a:t>
            </a:r>
            <a:r>
              <a:rPr lang="en-US" dirty="0"/>
              <a:t>, L., </a:t>
            </a:r>
            <a:r>
              <a:rPr lang="en-US" dirty="0" err="1"/>
              <a:t>Frenda</a:t>
            </a:r>
            <a:r>
              <a:rPr lang="en-US" dirty="0"/>
              <a:t>, S. J., </a:t>
            </a:r>
            <a:r>
              <a:rPr lang="en-US" dirty="0" err="1"/>
              <a:t>LePort</a:t>
            </a:r>
            <a:r>
              <a:rPr lang="en-US" dirty="0"/>
              <a:t>, A. K. R., Petersen, N., Nichols, R. M., Stark, C. E. L. . . . Loftus, E. F. (2013). False memories in highly superior autobiographical memory individuals. </a:t>
            </a:r>
            <a:r>
              <a:rPr lang="en-US" i="1" dirty="0"/>
              <a:t>Proceedings of the National Academy of Sciences, 110, </a:t>
            </a:r>
            <a:r>
              <a:rPr lang="en-US" dirty="0"/>
              <a:t>20947-20952. doi:10.1073/pnas.1314373110</a:t>
            </a:r>
          </a:p>
          <a:p>
            <a:endParaRPr lang="en-US" sz="28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583A757-71B0-4E2C-8586-8EA5887E3EAF}"/>
              </a:ext>
            </a:extLst>
          </p:cNvPr>
          <p:cNvSpPr txBox="1"/>
          <p:nvPr/>
        </p:nvSpPr>
        <p:spPr>
          <a:xfrm>
            <a:off x="27663731" y="15791639"/>
            <a:ext cx="8587575" cy="10970675"/>
          </a:xfrm>
          <a:prstGeom prst="rect">
            <a:avLst/>
          </a:prstGeom>
          <a:solidFill>
            <a:srgbClr val="C1E6FF"/>
          </a:solidFill>
        </p:spPr>
        <p:txBody>
          <a:bodyPr wrap="square" lIns="685800" tIns="685800" rIns="685800" bIns="685800" rtlCol="0">
            <a:noAutofit/>
          </a:bodyPr>
          <a:lstStyle/>
          <a:p>
            <a:endParaRPr lang="en-US" sz="4000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D57CECA-1FF2-48B0-BE49-47AE15D130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4681607"/>
              </p:ext>
            </p:extLst>
          </p:nvPr>
        </p:nvGraphicFramePr>
        <p:xfrm>
          <a:off x="9902330" y="17411263"/>
          <a:ext cx="8822244" cy="6476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5C38ACCC-7774-4742-B51E-35EBB907832F}"/>
              </a:ext>
            </a:extLst>
          </p:cNvPr>
          <p:cNvSpPr txBox="1"/>
          <p:nvPr/>
        </p:nvSpPr>
        <p:spPr>
          <a:xfrm>
            <a:off x="10139961" y="14085211"/>
            <a:ext cx="834698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HSAM participants show better performance on autobiographical memory, but not on other lab tests of memory. Performance of controls relative to HSAM participants calculated from Figure 3 in </a:t>
            </a:r>
            <a:r>
              <a:rPr lang="en-US" sz="3200" dirty="0" err="1"/>
              <a:t>LePort</a:t>
            </a:r>
            <a:r>
              <a:rPr lang="en-US" sz="3200" dirty="0"/>
              <a:t> et al. (2012).</a:t>
            </a:r>
          </a:p>
        </p:txBody>
      </p:sp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37C977BC-BFE1-43FE-A46E-8FA20743AF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2116887"/>
              </p:ext>
            </p:extLst>
          </p:nvPr>
        </p:nvGraphicFramePr>
        <p:xfrm>
          <a:off x="29000922" y="3978785"/>
          <a:ext cx="6883806" cy="6476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3E56F1D2-F711-4B23-BAB2-FAACCF0B0CA4}"/>
              </a:ext>
            </a:extLst>
          </p:cNvPr>
          <p:cNvSpPr txBox="1"/>
          <p:nvPr/>
        </p:nvSpPr>
        <p:spPr>
          <a:xfrm>
            <a:off x="29067778" y="10663446"/>
            <a:ext cx="688380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Both controls and HSAMs show the typical exponential decrease in memory for autobiographical details—but the decrease is much more shallow for HSAMs. </a:t>
            </a:r>
          </a:p>
          <a:p>
            <a:endParaRPr lang="en-US" sz="3200" dirty="0"/>
          </a:p>
          <a:p>
            <a:r>
              <a:rPr lang="en-US" sz="3200" dirty="0"/>
              <a:t>This is consistent with differences in consolidation processes.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EC7D6E2-8812-4EC7-8319-0A5AA04C575D}"/>
              </a:ext>
            </a:extLst>
          </p:cNvPr>
          <p:cNvSpPr txBox="1"/>
          <p:nvPr/>
        </p:nvSpPr>
        <p:spPr>
          <a:xfrm>
            <a:off x="29000922" y="2556327"/>
            <a:ext cx="68838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Memory for all of the events of a day on particular dates: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313F366-D526-4B59-8BA6-05B5C6B1B19A}"/>
              </a:ext>
            </a:extLst>
          </p:cNvPr>
          <p:cNvSpPr txBox="1"/>
          <p:nvPr/>
        </p:nvSpPr>
        <p:spPr>
          <a:xfrm>
            <a:off x="28087203" y="16300749"/>
            <a:ext cx="779752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HSAM participants are equally (or more) likely to report false memories in word list learning and misinformation tasks.</a:t>
            </a:r>
          </a:p>
        </p:txBody>
      </p:sp>
      <p:graphicFrame>
        <p:nvGraphicFramePr>
          <p:cNvPr id="38" name="Chart 37">
            <a:extLst>
              <a:ext uri="{FF2B5EF4-FFF2-40B4-BE49-F238E27FC236}">
                <a16:creationId xmlns:a16="http://schemas.microsoft.com/office/drawing/2014/main" id="{BBCDAAC3-866D-445C-A0FA-68B9B4C832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1624998"/>
              </p:ext>
            </p:extLst>
          </p:nvPr>
        </p:nvGraphicFramePr>
        <p:xfrm>
          <a:off x="28165415" y="18520657"/>
          <a:ext cx="7786169" cy="5012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9" name="TextBox 38">
            <a:extLst>
              <a:ext uri="{FF2B5EF4-FFF2-40B4-BE49-F238E27FC236}">
                <a16:creationId xmlns:a16="http://schemas.microsoft.com/office/drawing/2014/main" id="{960C3F32-CB5F-4F8B-9D38-CF7ABDC27DA2}"/>
              </a:ext>
            </a:extLst>
          </p:cNvPr>
          <p:cNvSpPr txBox="1"/>
          <p:nvPr/>
        </p:nvSpPr>
        <p:spPr>
          <a:xfrm>
            <a:off x="10152641" y="24036667"/>
            <a:ext cx="834698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Autobiographical Details: memory for 5 events where details could be identified; Digit Spans: memory for sequences of digits; Visual Reproduction: ability draw abstract figures from memory after viewing them; Paired Associates: memory for the other word of a pair when prompted with one word, list of 8 pairs. Bar heights for controls are relative to average HSAM participant performance.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BF7310D-70FC-4CFE-BB99-9AAA2B469111}"/>
              </a:ext>
            </a:extLst>
          </p:cNvPr>
          <p:cNvSpPr txBox="1"/>
          <p:nvPr/>
        </p:nvSpPr>
        <p:spPr>
          <a:xfrm>
            <a:off x="28184273" y="23752288"/>
            <a:ext cx="776731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Lure Words: false recognition of a lure word in a list of related words; Source Errors: incorrect identification of information as from original photographs rather than later text that included items of misinformation; False Memories: recognition of misinformation as correct at test following viewing original photographs and text including misinformation. Bar heights for controls are relative to average HSAM participant performance.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38FB5D-FCF3-48A1-B659-619517611C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436941" y="781052"/>
            <a:ext cx="1243116" cy="1566796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17BC7DBB-A73C-43F3-B249-B385C26BF8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62667" y="14085211"/>
            <a:ext cx="1618158" cy="2099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100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4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248</TotalTime>
  <Words>643</Words>
  <Application>Microsoft Office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Verdana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Bailey</dc:creator>
  <cp:lastModifiedBy>Karl Bailey</cp:lastModifiedBy>
  <cp:revision>21</cp:revision>
  <cp:lastPrinted>2020-01-13T21:01:43Z</cp:lastPrinted>
  <dcterms:created xsi:type="dcterms:W3CDTF">2020-01-13T19:56:50Z</dcterms:created>
  <dcterms:modified xsi:type="dcterms:W3CDTF">2020-01-29T00:27:05Z</dcterms:modified>
</cp:coreProperties>
</file>