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36576000" cy="27432000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1E6FF"/>
    <a:srgbClr val="D3C8B1"/>
    <a:srgbClr val="0067AB"/>
    <a:srgbClr val="9E8958"/>
    <a:srgbClr val="CBB677"/>
    <a:srgbClr val="FFFFFF"/>
    <a:srgbClr val="9FD8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>
        <p:scale>
          <a:sx n="33" d="100"/>
          <a:sy n="33" d="100"/>
        </p:scale>
        <p:origin x="664" y="1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7.6963071980326078E-2"/>
          <c:y val="0.14122364071917684"/>
          <c:w val="0.87177196640673282"/>
          <c:h val="0.6672054614895012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HSAM</c:v>
                </c:pt>
              </c:strCache>
            </c:strRef>
          </c:tx>
          <c:spPr>
            <a:solidFill>
              <a:srgbClr val="9E8958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Autobiographical Details</c:v>
                </c:pt>
                <c:pt idx="1">
                  <c:v>Digit Span</c:v>
                </c:pt>
                <c:pt idx="2">
                  <c:v>Visual Reproduction</c:v>
                </c:pt>
                <c:pt idx="3">
                  <c:v>Paired Associates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</c:v>
                </c:pt>
                <c:pt idx="1">
                  <c:v>1</c:v>
                </c:pt>
                <c:pt idx="2">
                  <c:v>1</c:v>
                </c:pt>
                <c:pt idx="3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FC7-4367-A01D-7683ACD2181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CONTROL</c:v>
                </c:pt>
              </c:strCache>
            </c:strRef>
          </c:tx>
          <c:spPr>
            <a:solidFill>
              <a:srgbClr val="0067AB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Autobiographical Details</c:v>
                </c:pt>
                <c:pt idx="1">
                  <c:v>Digit Span</c:v>
                </c:pt>
                <c:pt idx="2">
                  <c:v>Visual Reproduction</c:v>
                </c:pt>
                <c:pt idx="3">
                  <c:v>Paired Associates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0.30303030303030304</c:v>
                </c:pt>
                <c:pt idx="1">
                  <c:v>0.95454545454545459</c:v>
                </c:pt>
                <c:pt idx="2">
                  <c:v>1</c:v>
                </c:pt>
                <c:pt idx="3">
                  <c:v>0.88571428571428579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FC7-4367-A01D-7683ACD2181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255001535"/>
        <c:axId val="1543582879"/>
      </c:barChart>
      <c:catAx>
        <c:axId val="1255001535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43582879"/>
        <c:crosses val="autoZero"/>
        <c:auto val="1"/>
        <c:lblAlgn val="ctr"/>
        <c:lblOffset val="100"/>
        <c:noMultiLvlLbl val="0"/>
      </c:catAx>
      <c:valAx>
        <c:axId val="1543582879"/>
        <c:scaling>
          <c:orientation val="minMax"/>
          <c:max val="1"/>
        </c:scaling>
        <c:delete val="1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33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sz="2800" dirty="0"/>
                  <a:t>Relative</a:t>
                </a:r>
                <a:r>
                  <a:rPr lang="en-US" sz="2800" baseline="0" dirty="0"/>
                  <a:t> Performance</a:t>
                </a:r>
                <a:endParaRPr lang="en-US" sz="2800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33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crossAx val="1255001535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21375718014600367"/>
          <c:y val="4.0564178091350739E-2"/>
          <c:w val="0.56726783797211522"/>
          <c:h val="5.8952327158192895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bg1"/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2521029790787248"/>
          <c:y val="0.14122364071917684"/>
          <c:w val="0.6515475595913075"/>
          <c:h val="0.66720546148950122"/>
        </c:manualLayout>
      </c:layou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Controls</c:v>
                </c:pt>
              </c:strCache>
            </c:strRef>
          </c:tx>
          <c:spPr>
            <a:ln w="28575" cap="rnd">
              <a:solidFill>
                <a:srgbClr val="0067AB"/>
              </a:solidFill>
              <a:round/>
            </a:ln>
            <a:effectLst/>
          </c:spPr>
          <c:marker>
            <c:symbol val="circle"/>
            <c:size val="10"/>
            <c:spPr>
              <a:solidFill>
                <a:srgbClr val="0067AB"/>
              </a:solidFill>
              <a:ln w="9525">
                <a:solidFill>
                  <a:srgbClr val="0067AB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week</c:v>
                </c:pt>
                <c:pt idx="1">
                  <c:v>1 month</c:v>
                </c:pt>
                <c:pt idx="2">
                  <c:v>1 year</c:v>
                </c:pt>
                <c:pt idx="3">
                  <c:v>10 years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35</c:v>
                </c:pt>
                <c:pt idx="1">
                  <c:v>2</c:v>
                </c:pt>
                <c:pt idx="2">
                  <c:v>0</c:v>
                </c:pt>
                <c:pt idx="3">
                  <c:v>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8D56-4631-A807-4BD61D5FCFA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HSAMs</c:v>
                </c:pt>
              </c:strCache>
            </c:strRef>
          </c:tx>
          <c:spPr>
            <a:ln w="28575" cap="rnd">
              <a:solidFill>
                <a:srgbClr val="9E8958"/>
              </a:solidFill>
              <a:round/>
            </a:ln>
            <a:effectLst/>
          </c:spPr>
          <c:marker>
            <c:symbol val="circle"/>
            <c:size val="10"/>
            <c:spPr>
              <a:solidFill>
                <a:srgbClr val="9E8958"/>
              </a:solidFill>
              <a:ln w="9525">
                <a:solidFill>
                  <a:srgbClr val="9E8958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week</c:v>
                </c:pt>
                <c:pt idx="1">
                  <c:v>1 month</c:v>
                </c:pt>
                <c:pt idx="2">
                  <c:v>1 year</c:v>
                </c:pt>
                <c:pt idx="3">
                  <c:v>10 years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36</c:v>
                </c:pt>
                <c:pt idx="1">
                  <c:v>20</c:v>
                </c:pt>
                <c:pt idx="2">
                  <c:v>19</c:v>
                </c:pt>
                <c:pt idx="3">
                  <c:v>18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8D56-4631-A807-4BD61D5FCFA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255001535"/>
        <c:axId val="1543582879"/>
      </c:lineChart>
      <c:catAx>
        <c:axId val="1255001535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43582879"/>
        <c:crosses val="autoZero"/>
        <c:auto val="1"/>
        <c:lblAlgn val="ctr"/>
        <c:lblOffset val="100"/>
        <c:noMultiLvlLbl val="0"/>
      </c:catAx>
      <c:valAx>
        <c:axId val="1543582879"/>
        <c:scaling>
          <c:orientation val="minMax"/>
        </c:scaling>
        <c:delete val="0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33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sz="2800" dirty="0"/>
                  <a:t># Internal Details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33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55001535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21375723420066864"/>
          <c:y val="0.11116132931409278"/>
          <c:w val="0.70195964267441591"/>
          <c:h val="5.8952327158192895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bg1"/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7.6963071980326078E-2"/>
          <c:y val="0.14122364071917684"/>
          <c:w val="0.87177196640673282"/>
          <c:h val="0.6672054614895012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HSAM</c:v>
                </c:pt>
              </c:strCache>
            </c:strRef>
          </c:tx>
          <c:spPr>
            <a:solidFill>
              <a:srgbClr val="9E8958"/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Lure Words</c:v>
                </c:pt>
                <c:pt idx="1">
                  <c:v>Source Errors</c:v>
                </c:pt>
                <c:pt idx="2">
                  <c:v>False Memories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</c:v>
                </c:pt>
                <c:pt idx="1">
                  <c:v>1</c:v>
                </c:pt>
                <c:pt idx="2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5C2-4D19-B009-9D219B94DE2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CONTROL</c:v>
                </c:pt>
              </c:strCache>
            </c:strRef>
          </c:tx>
          <c:spPr>
            <a:solidFill>
              <a:srgbClr val="0067AB"/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Lure Words</c:v>
                </c:pt>
                <c:pt idx="1">
                  <c:v>Source Errors</c:v>
                </c:pt>
                <c:pt idx="2">
                  <c:v>False Memories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1</c:v>
                </c:pt>
                <c:pt idx="1">
                  <c:v>0.98</c:v>
                </c:pt>
                <c:pt idx="2">
                  <c:v>0.73076923076923073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5C2-4D19-B009-9D219B94DE2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255001535"/>
        <c:axId val="1543582879"/>
      </c:barChart>
      <c:catAx>
        <c:axId val="1255001535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43582879"/>
        <c:crosses val="autoZero"/>
        <c:auto val="1"/>
        <c:lblAlgn val="ctr"/>
        <c:lblOffset val="100"/>
        <c:noMultiLvlLbl val="0"/>
      </c:catAx>
      <c:valAx>
        <c:axId val="1543582879"/>
        <c:scaling>
          <c:orientation val="minMax"/>
          <c:max val="1"/>
        </c:scaling>
        <c:delete val="1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33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sz="2800" dirty="0"/>
                  <a:t>Relative</a:t>
                </a:r>
                <a:r>
                  <a:rPr lang="en-US" sz="2800" baseline="0" dirty="0"/>
                  <a:t> Performance</a:t>
                </a:r>
                <a:endParaRPr lang="en-US" sz="2800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33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crossAx val="1255001535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21375718014600367"/>
          <c:y val="4.0564178091350739E-2"/>
          <c:w val="0.56726783797211522"/>
          <c:h val="5.8952327158192895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bg1"/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43200" y="4489452"/>
            <a:ext cx="31089600" cy="9550400"/>
          </a:xfrm>
        </p:spPr>
        <p:txBody>
          <a:bodyPr anchor="b"/>
          <a:lstStyle>
            <a:lvl1pPr algn="ctr">
              <a:defRPr sz="2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0" y="14408152"/>
            <a:ext cx="27432000" cy="6623048"/>
          </a:xfrm>
        </p:spPr>
        <p:txBody>
          <a:bodyPr/>
          <a:lstStyle>
            <a:lvl1pPr marL="0" indent="0" algn="ctr">
              <a:buNone/>
              <a:defRPr sz="9600"/>
            </a:lvl1pPr>
            <a:lvl2pPr marL="1828800" indent="0" algn="ctr">
              <a:buNone/>
              <a:defRPr sz="8000"/>
            </a:lvl2pPr>
            <a:lvl3pPr marL="3657600" indent="0" algn="ctr">
              <a:buNone/>
              <a:defRPr sz="7200"/>
            </a:lvl3pPr>
            <a:lvl4pPr marL="5486400" indent="0" algn="ctr">
              <a:buNone/>
              <a:defRPr sz="6400"/>
            </a:lvl4pPr>
            <a:lvl5pPr marL="7315200" indent="0" algn="ctr">
              <a:buNone/>
              <a:defRPr sz="6400"/>
            </a:lvl5pPr>
            <a:lvl6pPr marL="9144000" indent="0" algn="ctr">
              <a:buNone/>
              <a:defRPr sz="6400"/>
            </a:lvl6pPr>
            <a:lvl7pPr marL="10972800" indent="0" algn="ctr">
              <a:buNone/>
              <a:defRPr sz="6400"/>
            </a:lvl7pPr>
            <a:lvl8pPr marL="12801600" indent="0" algn="ctr">
              <a:buNone/>
              <a:defRPr sz="6400"/>
            </a:lvl8pPr>
            <a:lvl9pPr marL="14630400" indent="0" algn="ctr">
              <a:buNone/>
              <a:defRPr sz="64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22808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49829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6174702" y="1460500"/>
            <a:ext cx="7886700" cy="2324735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14602" y="1460500"/>
            <a:ext cx="23202900" cy="23247352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157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04755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5552" y="6838958"/>
            <a:ext cx="31546800" cy="11410948"/>
          </a:xfrm>
        </p:spPr>
        <p:txBody>
          <a:bodyPr anchor="b"/>
          <a:lstStyle>
            <a:lvl1pPr>
              <a:defRPr sz="2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95552" y="18357858"/>
            <a:ext cx="31546800" cy="6000748"/>
          </a:xfrm>
        </p:spPr>
        <p:txBody>
          <a:bodyPr/>
          <a:lstStyle>
            <a:lvl1pPr marL="0" indent="0">
              <a:buNone/>
              <a:defRPr sz="9600">
                <a:solidFill>
                  <a:schemeClr val="tx1"/>
                </a:solidFill>
              </a:defRPr>
            </a:lvl1pPr>
            <a:lvl2pPr marL="1828800" indent="0">
              <a:buNone/>
              <a:defRPr sz="8000">
                <a:solidFill>
                  <a:schemeClr val="tx1">
                    <a:tint val="75000"/>
                  </a:schemeClr>
                </a:solidFill>
              </a:defRPr>
            </a:lvl2pPr>
            <a:lvl3pPr marL="3657600" indent="0">
              <a:buNone/>
              <a:defRPr sz="7200">
                <a:solidFill>
                  <a:schemeClr val="tx1">
                    <a:tint val="75000"/>
                  </a:schemeClr>
                </a:solidFill>
              </a:defRPr>
            </a:lvl3pPr>
            <a:lvl4pPr marL="5486400" indent="0">
              <a:buNone/>
              <a:defRPr sz="6400">
                <a:solidFill>
                  <a:schemeClr val="tx1">
                    <a:tint val="75000"/>
                  </a:schemeClr>
                </a:solidFill>
              </a:defRPr>
            </a:lvl4pPr>
            <a:lvl5pPr marL="7315200" indent="0">
              <a:buNone/>
              <a:defRPr sz="6400">
                <a:solidFill>
                  <a:schemeClr val="tx1">
                    <a:tint val="75000"/>
                  </a:schemeClr>
                </a:solidFill>
              </a:defRPr>
            </a:lvl5pPr>
            <a:lvl6pPr marL="9144000" indent="0">
              <a:buNone/>
              <a:defRPr sz="6400">
                <a:solidFill>
                  <a:schemeClr val="tx1">
                    <a:tint val="75000"/>
                  </a:schemeClr>
                </a:solidFill>
              </a:defRPr>
            </a:lvl6pPr>
            <a:lvl7pPr marL="10972800" indent="0">
              <a:buNone/>
              <a:defRPr sz="6400">
                <a:solidFill>
                  <a:schemeClr val="tx1">
                    <a:tint val="75000"/>
                  </a:schemeClr>
                </a:solidFill>
              </a:defRPr>
            </a:lvl7pPr>
            <a:lvl8pPr marL="12801600" indent="0">
              <a:buNone/>
              <a:defRPr sz="6400">
                <a:solidFill>
                  <a:schemeClr val="tx1">
                    <a:tint val="75000"/>
                  </a:schemeClr>
                </a:solidFill>
              </a:defRPr>
            </a:lvl8pPr>
            <a:lvl9pPr marL="14630400" indent="0">
              <a:buNone/>
              <a:defRPr sz="6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7304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4600" y="7302500"/>
            <a:ext cx="15544800" cy="1740535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516600" y="7302500"/>
            <a:ext cx="15544800" cy="1740535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16168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9364" y="1460506"/>
            <a:ext cx="31546800" cy="530225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19368" y="6724652"/>
            <a:ext cx="15473360" cy="3295648"/>
          </a:xfrm>
        </p:spPr>
        <p:txBody>
          <a:bodyPr anchor="b"/>
          <a:lstStyle>
            <a:lvl1pPr marL="0" indent="0">
              <a:buNone/>
              <a:defRPr sz="9600" b="1"/>
            </a:lvl1pPr>
            <a:lvl2pPr marL="1828800" indent="0">
              <a:buNone/>
              <a:defRPr sz="8000" b="1"/>
            </a:lvl2pPr>
            <a:lvl3pPr marL="3657600" indent="0">
              <a:buNone/>
              <a:defRPr sz="7200" b="1"/>
            </a:lvl3pPr>
            <a:lvl4pPr marL="5486400" indent="0">
              <a:buNone/>
              <a:defRPr sz="6400" b="1"/>
            </a:lvl4pPr>
            <a:lvl5pPr marL="7315200" indent="0">
              <a:buNone/>
              <a:defRPr sz="6400" b="1"/>
            </a:lvl5pPr>
            <a:lvl6pPr marL="9144000" indent="0">
              <a:buNone/>
              <a:defRPr sz="6400" b="1"/>
            </a:lvl6pPr>
            <a:lvl7pPr marL="10972800" indent="0">
              <a:buNone/>
              <a:defRPr sz="6400" b="1"/>
            </a:lvl7pPr>
            <a:lvl8pPr marL="12801600" indent="0">
              <a:buNone/>
              <a:defRPr sz="6400" b="1"/>
            </a:lvl8pPr>
            <a:lvl9pPr marL="14630400" indent="0">
              <a:buNone/>
              <a:defRPr sz="64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19368" y="10020300"/>
            <a:ext cx="15473360" cy="1473835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516602" y="6724652"/>
            <a:ext cx="15549564" cy="3295648"/>
          </a:xfrm>
        </p:spPr>
        <p:txBody>
          <a:bodyPr anchor="b"/>
          <a:lstStyle>
            <a:lvl1pPr marL="0" indent="0">
              <a:buNone/>
              <a:defRPr sz="9600" b="1"/>
            </a:lvl1pPr>
            <a:lvl2pPr marL="1828800" indent="0">
              <a:buNone/>
              <a:defRPr sz="8000" b="1"/>
            </a:lvl2pPr>
            <a:lvl3pPr marL="3657600" indent="0">
              <a:buNone/>
              <a:defRPr sz="7200" b="1"/>
            </a:lvl3pPr>
            <a:lvl4pPr marL="5486400" indent="0">
              <a:buNone/>
              <a:defRPr sz="6400" b="1"/>
            </a:lvl4pPr>
            <a:lvl5pPr marL="7315200" indent="0">
              <a:buNone/>
              <a:defRPr sz="6400" b="1"/>
            </a:lvl5pPr>
            <a:lvl6pPr marL="9144000" indent="0">
              <a:buNone/>
              <a:defRPr sz="6400" b="1"/>
            </a:lvl6pPr>
            <a:lvl7pPr marL="10972800" indent="0">
              <a:buNone/>
              <a:defRPr sz="6400" b="1"/>
            </a:lvl7pPr>
            <a:lvl8pPr marL="12801600" indent="0">
              <a:buNone/>
              <a:defRPr sz="6400" b="1"/>
            </a:lvl8pPr>
            <a:lvl9pPr marL="14630400" indent="0">
              <a:buNone/>
              <a:defRPr sz="64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516602" y="10020300"/>
            <a:ext cx="15549564" cy="1473835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3425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057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22902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9364" y="1828800"/>
            <a:ext cx="11796712" cy="6400800"/>
          </a:xfrm>
        </p:spPr>
        <p:txBody>
          <a:bodyPr anchor="b"/>
          <a:lstStyle>
            <a:lvl1pPr>
              <a:defRPr sz="12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549564" y="3949706"/>
            <a:ext cx="18516600" cy="19494500"/>
          </a:xfrm>
        </p:spPr>
        <p:txBody>
          <a:bodyPr/>
          <a:lstStyle>
            <a:lvl1pPr>
              <a:defRPr sz="12800"/>
            </a:lvl1pPr>
            <a:lvl2pPr>
              <a:defRPr sz="11200"/>
            </a:lvl2pPr>
            <a:lvl3pPr>
              <a:defRPr sz="9600"/>
            </a:lvl3pPr>
            <a:lvl4pPr>
              <a:defRPr sz="8000"/>
            </a:lvl4pPr>
            <a:lvl5pPr>
              <a:defRPr sz="8000"/>
            </a:lvl5pPr>
            <a:lvl6pPr>
              <a:defRPr sz="8000"/>
            </a:lvl6pPr>
            <a:lvl7pPr>
              <a:defRPr sz="8000"/>
            </a:lvl7pPr>
            <a:lvl8pPr>
              <a:defRPr sz="8000"/>
            </a:lvl8pPr>
            <a:lvl9pPr>
              <a:defRPr sz="8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19364" y="8229600"/>
            <a:ext cx="11796712" cy="15246352"/>
          </a:xfrm>
        </p:spPr>
        <p:txBody>
          <a:bodyPr/>
          <a:lstStyle>
            <a:lvl1pPr marL="0" indent="0">
              <a:buNone/>
              <a:defRPr sz="6400"/>
            </a:lvl1pPr>
            <a:lvl2pPr marL="1828800" indent="0">
              <a:buNone/>
              <a:defRPr sz="5600"/>
            </a:lvl2pPr>
            <a:lvl3pPr marL="3657600" indent="0">
              <a:buNone/>
              <a:defRPr sz="4800"/>
            </a:lvl3pPr>
            <a:lvl4pPr marL="5486400" indent="0">
              <a:buNone/>
              <a:defRPr sz="4000"/>
            </a:lvl4pPr>
            <a:lvl5pPr marL="7315200" indent="0">
              <a:buNone/>
              <a:defRPr sz="4000"/>
            </a:lvl5pPr>
            <a:lvl6pPr marL="9144000" indent="0">
              <a:buNone/>
              <a:defRPr sz="4000"/>
            </a:lvl6pPr>
            <a:lvl7pPr marL="10972800" indent="0">
              <a:buNone/>
              <a:defRPr sz="4000"/>
            </a:lvl7pPr>
            <a:lvl8pPr marL="12801600" indent="0">
              <a:buNone/>
              <a:defRPr sz="4000"/>
            </a:lvl8pPr>
            <a:lvl9pPr marL="14630400" indent="0">
              <a:buNone/>
              <a:defRPr sz="4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87395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9364" y="1828800"/>
            <a:ext cx="11796712" cy="6400800"/>
          </a:xfrm>
        </p:spPr>
        <p:txBody>
          <a:bodyPr anchor="b"/>
          <a:lstStyle>
            <a:lvl1pPr>
              <a:defRPr sz="12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549564" y="3949706"/>
            <a:ext cx="18516600" cy="19494500"/>
          </a:xfrm>
        </p:spPr>
        <p:txBody>
          <a:bodyPr anchor="t"/>
          <a:lstStyle>
            <a:lvl1pPr marL="0" indent="0">
              <a:buNone/>
              <a:defRPr sz="12800"/>
            </a:lvl1pPr>
            <a:lvl2pPr marL="1828800" indent="0">
              <a:buNone/>
              <a:defRPr sz="11200"/>
            </a:lvl2pPr>
            <a:lvl3pPr marL="3657600" indent="0">
              <a:buNone/>
              <a:defRPr sz="9600"/>
            </a:lvl3pPr>
            <a:lvl4pPr marL="5486400" indent="0">
              <a:buNone/>
              <a:defRPr sz="8000"/>
            </a:lvl4pPr>
            <a:lvl5pPr marL="7315200" indent="0">
              <a:buNone/>
              <a:defRPr sz="8000"/>
            </a:lvl5pPr>
            <a:lvl6pPr marL="9144000" indent="0">
              <a:buNone/>
              <a:defRPr sz="8000"/>
            </a:lvl6pPr>
            <a:lvl7pPr marL="10972800" indent="0">
              <a:buNone/>
              <a:defRPr sz="8000"/>
            </a:lvl7pPr>
            <a:lvl8pPr marL="12801600" indent="0">
              <a:buNone/>
              <a:defRPr sz="8000"/>
            </a:lvl8pPr>
            <a:lvl9pPr marL="14630400" indent="0">
              <a:buNone/>
              <a:defRPr sz="8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19364" y="8229600"/>
            <a:ext cx="11796712" cy="15246352"/>
          </a:xfrm>
        </p:spPr>
        <p:txBody>
          <a:bodyPr/>
          <a:lstStyle>
            <a:lvl1pPr marL="0" indent="0">
              <a:buNone/>
              <a:defRPr sz="6400"/>
            </a:lvl1pPr>
            <a:lvl2pPr marL="1828800" indent="0">
              <a:buNone/>
              <a:defRPr sz="5600"/>
            </a:lvl2pPr>
            <a:lvl3pPr marL="3657600" indent="0">
              <a:buNone/>
              <a:defRPr sz="4800"/>
            </a:lvl3pPr>
            <a:lvl4pPr marL="5486400" indent="0">
              <a:buNone/>
              <a:defRPr sz="4000"/>
            </a:lvl4pPr>
            <a:lvl5pPr marL="7315200" indent="0">
              <a:buNone/>
              <a:defRPr sz="4000"/>
            </a:lvl5pPr>
            <a:lvl6pPr marL="9144000" indent="0">
              <a:buNone/>
              <a:defRPr sz="4000"/>
            </a:lvl6pPr>
            <a:lvl7pPr marL="10972800" indent="0">
              <a:buNone/>
              <a:defRPr sz="4000"/>
            </a:lvl7pPr>
            <a:lvl8pPr marL="12801600" indent="0">
              <a:buNone/>
              <a:defRPr sz="4000"/>
            </a:lvl8pPr>
            <a:lvl9pPr marL="14630400" indent="0">
              <a:buNone/>
              <a:defRPr sz="4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60868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14600" y="1460506"/>
            <a:ext cx="31546800" cy="530225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14600" y="7302500"/>
            <a:ext cx="31546800" cy="1740535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514600" y="25425406"/>
            <a:ext cx="8229600" cy="14605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1817AA-DBF4-43F2-958D-584B52AFFE8F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115800" y="25425406"/>
            <a:ext cx="12344400" cy="14605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5831800" y="25425406"/>
            <a:ext cx="8229600" cy="14605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EB301F-1A9A-4843-8C40-C8B152E384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37644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3657600" rtl="0" eaLnBrk="1" latinLnBrk="0" hangingPunct="1">
        <a:lnSpc>
          <a:spcPct val="90000"/>
        </a:lnSpc>
        <a:spcBef>
          <a:spcPct val="0"/>
        </a:spcBef>
        <a:buNone/>
        <a:defRPr sz="17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14400" indent="-914400" algn="l" defTabSz="3657600" rtl="0" eaLnBrk="1" latinLnBrk="0" hangingPunct="1">
        <a:lnSpc>
          <a:spcPct val="90000"/>
        </a:lnSpc>
        <a:spcBef>
          <a:spcPts val="4000"/>
        </a:spcBef>
        <a:buFont typeface="Arial" panose="020B0604020202020204" pitchFamily="34" charset="0"/>
        <a:buChar char="•"/>
        <a:defRPr sz="11200" kern="1200">
          <a:solidFill>
            <a:schemeClr val="tx1"/>
          </a:solidFill>
          <a:latin typeface="+mn-lt"/>
          <a:ea typeface="+mn-ea"/>
          <a:cs typeface="+mn-cs"/>
        </a:defRPr>
      </a:lvl1pPr>
      <a:lvl2pPr marL="2743200" indent="-914400" algn="l" defTabSz="36576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9600" kern="1200">
          <a:solidFill>
            <a:schemeClr val="tx1"/>
          </a:solidFill>
          <a:latin typeface="+mn-lt"/>
          <a:ea typeface="+mn-ea"/>
          <a:cs typeface="+mn-cs"/>
        </a:defRPr>
      </a:lvl2pPr>
      <a:lvl3pPr marL="4572000" indent="-914400" algn="l" defTabSz="36576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8000" kern="1200">
          <a:solidFill>
            <a:schemeClr val="tx1"/>
          </a:solidFill>
          <a:latin typeface="+mn-lt"/>
          <a:ea typeface="+mn-ea"/>
          <a:cs typeface="+mn-cs"/>
        </a:defRPr>
      </a:lvl3pPr>
      <a:lvl4pPr marL="6400800" indent="-914400" algn="l" defTabSz="36576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4pPr>
      <a:lvl5pPr marL="8229600" indent="-914400" algn="l" defTabSz="36576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5pPr>
      <a:lvl6pPr marL="10058400" indent="-914400" algn="l" defTabSz="36576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6pPr>
      <a:lvl7pPr marL="11887200" indent="-914400" algn="l" defTabSz="36576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7pPr>
      <a:lvl8pPr marL="13716000" indent="-914400" algn="l" defTabSz="36576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8pPr>
      <a:lvl9pPr marL="15544800" indent="-914400" algn="l" defTabSz="36576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657600" rtl="0" eaLnBrk="1" latinLnBrk="0" hangingPunct="1">
        <a:defRPr sz="7200" kern="1200">
          <a:solidFill>
            <a:schemeClr val="tx1"/>
          </a:solidFill>
          <a:latin typeface="+mn-lt"/>
          <a:ea typeface="+mn-ea"/>
          <a:cs typeface="+mn-cs"/>
        </a:defRPr>
      </a:lvl1pPr>
      <a:lvl2pPr marL="1828800" algn="l" defTabSz="3657600" rtl="0" eaLnBrk="1" latinLnBrk="0" hangingPunct="1">
        <a:defRPr sz="7200" kern="1200">
          <a:solidFill>
            <a:schemeClr val="tx1"/>
          </a:solidFill>
          <a:latin typeface="+mn-lt"/>
          <a:ea typeface="+mn-ea"/>
          <a:cs typeface="+mn-cs"/>
        </a:defRPr>
      </a:lvl2pPr>
      <a:lvl3pPr marL="3657600" algn="l" defTabSz="3657600" rtl="0" eaLnBrk="1" latinLnBrk="0" hangingPunct="1">
        <a:defRPr sz="7200" kern="1200">
          <a:solidFill>
            <a:schemeClr val="tx1"/>
          </a:solidFill>
          <a:latin typeface="+mn-lt"/>
          <a:ea typeface="+mn-ea"/>
          <a:cs typeface="+mn-cs"/>
        </a:defRPr>
      </a:lvl3pPr>
      <a:lvl4pPr marL="5486400" algn="l" defTabSz="3657600" rtl="0" eaLnBrk="1" latinLnBrk="0" hangingPunct="1">
        <a:defRPr sz="7200" kern="1200">
          <a:solidFill>
            <a:schemeClr val="tx1"/>
          </a:solidFill>
          <a:latin typeface="+mn-lt"/>
          <a:ea typeface="+mn-ea"/>
          <a:cs typeface="+mn-cs"/>
        </a:defRPr>
      </a:lvl4pPr>
      <a:lvl5pPr marL="7315200" algn="l" defTabSz="3657600" rtl="0" eaLnBrk="1" latinLnBrk="0" hangingPunct="1">
        <a:defRPr sz="72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0" algn="l" defTabSz="3657600" rtl="0" eaLnBrk="1" latinLnBrk="0" hangingPunct="1">
        <a:defRPr sz="7200" kern="1200">
          <a:solidFill>
            <a:schemeClr val="tx1"/>
          </a:solidFill>
          <a:latin typeface="+mn-lt"/>
          <a:ea typeface="+mn-ea"/>
          <a:cs typeface="+mn-cs"/>
        </a:defRPr>
      </a:lvl6pPr>
      <a:lvl7pPr marL="10972800" algn="l" defTabSz="3657600" rtl="0" eaLnBrk="1" latinLnBrk="0" hangingPunct="1">
        <a:defRPr sz="7200" kern="1200">
          <a:solidFill>
            <a:schemeClr val="tx1"/>
          </a:solidFill>
          <a:latin typeface="+mn-lt"/>
          <a:ea typeface="+mn-ea"/>
          <a:cs typeface="+mn-cs"/>
        </a:defRPr>
      </a:lvl7pPr>
      <a:lvl8pPr marL="12801600" algn="l" defTabSz="3657600" rtl="0" eaLnBrk="1" latinLnBrk="0" hangingPunct="1">
        <a:defRPr sz="7200" kern="1200">
          <a:solidFill>
            <a:schemeClr val="tx1"/>
          </a:solidFill>
          <a:latin typeface="+mn-lt"/>
          <a:ea typeface="+mn-ea"/>
          <a:cs typeface="+mn-cs"/>
        </a:defRPr>
      </a:lvl8pPr>
      <a:lvl9pPr marL="14630400" algn="l" defTabSz="3657600" rtl="0" eaLnBrk="1" latinLnBrk="0" hangingPunct="1">
        <a:defRPr sz="7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4.emf"/><Relationship Id="rId3" Type="http://schemas.openxmlformats.org/officeDocument/2006/relationships/image" Target="../media/image2.svg"/><Relationship Id="rId7" Type="http://schemas.openxmlformats.org/officeDocument/2006/relationships/image" Target="../media/image3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chart" Target="../charts/chart3.xml"/><Relationship Id="rId5" Type="http://schemas.openxmlformats.org/officeDocument/2006/relationships/chart" Target="../charts/chart2.xml"/><Relationship Id="rId4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>
            <a:extLst>
              <a:ext uri="{FF2B5EF4-FFF2-40B4-BE49-F238E27FC236}">
                <a16:creationId xmlns:a16="http://schemas.microsoft.com/office/drawing/2014/main" id="{E0709BCB-3542-4AE1-B2C7-21DFB93A312C}"/>
              </a:ext>
            </a:extLst>
          </p:cNvPr>
          <p:cNvSpPr txBox="1"/>
          <p:nvPr/>
        </p:nvSpPr>
        <p:spPr>
          <a:xfrm>
            <a:off x="324693" y="348345"/>
            <a:ext cx="18848210" cy="9850499"/>
          </a:xfrm>
          <a:prstGeom prst="rect">
            <a:avLst/>
          </a:prstGeom>
          <a:solidFill>
            <a:srgbClr val="0067AB"/>
          </a:solidFill>
        </p:spPr>
        <p:txBody>
          <a:bodyPr wrap="square" rtlCol="0">
            <a:noAutofit/>
          </a:bodyPr>
          <a:lstStyle/>
          <a:p>
            <a:endParaRPr lang="en-US" sz="288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3A8AE2E-FD21-4F00-B182-7F23D94CF4F1}"/>
              </a:ext>
            </a:extLst>
          </p:cNvPr>
          <p:cNvSpPr txBox="1"/>
          <p:nvPr/>
        </p:nvSpPr>
        <p:spPr>
          <a:xfrm>
            <a:off x="388021" y="13715999"/>
            <a:ext cx="8587579" cy="5869859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lIns="685800" tIns="685800" rIns="685800" bIns="685800" rtlCol="0" anchor="b">
            <a:noAutofit/>
          </a:bodyPr>
          <a:lstStyle/>
          <a:p>
            <a:r>
              <a:rPr lang="en-US" sz="4800" dirty="0"/>
              <a:t>HSAM participants are no different from controls on laboratory memory tasks.</a:t>
            </a: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B43E0895-2044-4CCE-A1BC-93D583CDE2BC}"/>
              </a:ext>
            </a:extLst>
          </p:cNvPr>
          <p:cNvGrpSpPr/>
          <p:nvPr/>
        </p:nvGrpSpPr>
        <p:grpSpPr>
          <a:xfrm>
            <a:off x="172268" y="10505804"/>
            <a:ext cx="5982455" cy="2625213"/>
            <a:chOff x="11651226" y="9792929"/>
            <a:chExt cx="6990735" cy="3067665"/>
          </a:xfrm>
        </p:grpSpPr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89533954-B3FF-4C4F-BB8F-18E053A85BAA}"/>
                </a:ext>
              </a:extLst>
            </p:cNvPr>
            <p:cNvSpPr/>
            <p:nvPr/>
          </p:nvSpPr>
          <p:spPr>
            <a:xfrm>
              <a:off x="11651226" y="9792929"/>
              <a:ext cx="6990735" cy="306766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4" name="Graphic 3">
              <a:extLst>
                <a:ext uri="{FF2B5EF4-FFF2-40B4-BE49-F238E27FC236}">
                  <a16:creationId xmlns:a16="http://schemas.microsoft.com/office/drawing/2014/main" id="{A1CC43A8-AE34-432C-AD17-F04B02E24847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96DAC541-7B7A-43D3-8B79-37D633B846F1}">
                  <asvg:svgBlip xmlns:asvg="http://schemas.microsoft.com/office/drawing/2016/SVG/main" r:embed="rId3"/>
                </a:ext>
              </a:extLst>
            </a:blip>
            <a:stretch>
              <a:fillRect/>
            </a:stretch>
          </p:blipFill>
          <p:spPr>
            <a:xfrm>
              <a:off x="12253747" y="10338054"/>
              <a:ext cx="6152240" cy="2114312"/>
            </a:xfrm>
            <a:prstGeom prst="rect">
              <a:avLst/>
            </a:prstGeom>
          </p:spPr>
        </p:pic>
      </p:grp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9F4A0CD7-7A08-4D41-88F2-480E5971B49B}"/>
              </a:ext>
            </a:extLst>
          </p:cNvPr>
          <p:cNvCxnSpPr/>
          <p:nvPr/>
        </p:nvCxnSpPr>
        <p:spPr>
          <a:xfrm>
            <a:off x="1061884" y="6312310"/>
            <a:ext cx="17226116" cy="0"/>
          </a:xfrm>
          <a:prstGeom prst="line">
            <a:avLst/>
          </a:prstGeom>
          <a:ln w="28575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111EABD9-D020-4151-A0AE-3525663C4A76}"/>
              </a:ext>
            </a:extLst>
          </p:cNvPr>
          <p:cNvSpPr txBox="1"/>
          <p:nvPr/>
        </p:nvSpPr>
        <p:spPr>
          <a:xfrm>
            <a:off x="1091381" y="971204"/>
            <a:ext cx="17196619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dirty="0">
                <a:solidFill>
                  <a:schemeClr val="bg1"/>
                </a:solidFill>
                <a:latin typeface="+mj-lt"/>
              </a:rPr>
              <a:t>People with highly superior autobiographical memories rehearse and consolidate those memories differently than everyone else.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30A590CA-3506-476D-9747-EA2BE5B4A6F6}"/>
              </a:ext>
            </a:extLst>
          </p:cNvPr>
          <p:cNvSpPr txBox="1"/>
          <p:nvPr/>
        </p:nvSpPr>
        <p:spPr>
          <a:xfrm>
            <a:off x="1061884" y="6813755"/>
            <a:ext cx="16764461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err="1">
                <a:solidFill>
                  <a:schemeClr val="bg1"/>
                </a:solidFill>
              </a:rPr>
              <a:t>Ireneo</a:t>
            </a:r>
            <a:r>
              <a:rPr lang="en-US" sz="3200" dirty="0">
                <a:solidFill>
                  <a:schemeClr val="bg1"/>
                </a:solidFill>
              </a:rPr>
              <a:t> </a:t>
            </a:r>
            <a:r>
              <a:rPr lang="en-US" sz="3200" dirty="0" err="1">
                <a:solidFill>
                  <a:schemeClr val="bg1"/>
                </a:solidFill>
              </a:rPr>
              <a:t>Funes</a:t>
            </a:r>
            <a:endParaRPr lang="en-US" sz="3200" dirty="0">
              <a:solidFill>
                <a:schemeClr val="bg1"/>
              </a:solidFill>
            </a:endParaRPr>
          </a:p>
          <a:p>
            <a:endParaRPr lang="en-US" sz="2600" dirty="0">
              <a:solidFill>
                <a:schemeClr val="bg1"/>
              </a:solidFill>
            </a:endParaRPr>
          </a:p>
          <a:p>
            <a:endParaRPr lang="en-US" sz="2600" dirty="0">
              <a:solidFill>
                <a:schemeClr val="bg1"/>
              </a:solidFill>
            </a:endParaRPr>
          </a:p>
          <a:p>
            <a:r>
              <a:rPr lang="en-US" sz="2600" dirty="0">
                <a:solidFill>
                  <a:schemeClr val="bg1"/>
                </a:solidFill>
              </a:rPr>
              <a:t>School of Social and Behavioral Sciences</a:t>
            </a:r>
          </a:p>
          <a:p>
            <a:endParaRPr lang="en-US" sz="2600" dirty="0">
              <a:solidFill>
                <a:schemeClr val="bg1"/>
              </a:solidFill>
            </a:endParaRPr>
          </a:p>
          <a:p>
            <a:pPr algn="r"/>
            <a:r>
              <a:rPr lang="en-US" sz="2600" dirty="0">
                <a:solidFill>
                  <a:schemeClr val="bg1"/>
                </a:solidFill>
              </a:rPr>
              <a:t>kgbailey@andrews.edu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11E676A9-F01F-414A-BA18-402180F26922}"/>
              </a:ext>
            </a:extLst>
          </p:cNvPr>
          <p:cNvSpPr/>
          <p:nvPr/>
        </p:nvSpPr>
        <p:spPr>
          <a:xfrm>
            <a:off x="17877222" y="8938037"/>
            <a:ext cx="622402" cy="427901"/>
          </a:xfrm>
          <a:custGeom>
            <a:avLst/>
            <a:gdLst/>
            <a:ahLst/>
            <a:cxnLst/>
            <a:rect l="l" t="t" r="r" b="b"/>
            <a:pathLst>
              <a:path w="838200" h="576262">
                <a:moveTo>
                  <a:pt x="831423" y="161124"/>
                </a:moveTo>
                <a:cubicBezTo>
                  <a:pt x="832667" y="161146"/>
                  <a:pt x="833835" y="161528"/>
                  <a:pt x="834926" y="162270"/>
                </a:cubicBezTo>
                <a:cubicBezTo>
                  <a:pt x="837109" y="163754"/>
                  <a:pt x="838200" y="166417"/>
                  <a:pt x="838200" y="170259"/>
                </a:cubicBezTo>
                <a:lnTo>
                  <a:pt x="838200" y="563165"/>
                </a:lnTo>
                <a:cubicBezTo>
                  <a:pt x="838200" y="567007"/>
                  <a:pt x="836978" y="570150"/>
                  <a:pt x="834533" y="572595"/>
                </a:cubicBezTo>
                <a:cubicBezTo>
                  <a:pt x="832088" y="575040"/>
                  <a:pt x="828945" y="576262"/>
                  <a:pt x="825103" y="576262"/>
                </a:cubicBezTo>
                <a:lnTo>
                  <a:pt x="13097" y="576262"/>
                </a:lnTo>
                <a:cubicBezTo>
                  <a:pt x="9255" y="576262"/>
                  <a:pt x="6112" y="575040"/>
                  <a:pt x="3667" y="572595"/>
                </a:cubicBezTo>
                <a:cubicBezTo>
                  <a:pt x="1223" y="570150"/>
                  <a:pt x="0" y="567007"/>
                  <a:pt x="0" y="563165"/>
                </a:cubicBezTo>
                <a:lnTo>
                  <a:pt x="0" y="170259"/>
                </a:lnTo>
                <a:cubicBezTo>
                  <a:pt x="0" y="164322"/>
                  <a:pt x="2183" y="161353"/>
                  <a:pt x="6549" y="161353"/>
                </a:cubicBezTo>
                <a:cubicBezTo>
                  <a:pt x="8120" y="161353"/>
                  <a:pt x="9517" y="161615"/>
                  <a:pt x="10740" y="162139"/>
                </a:cubicBezTo>
                <a:lnTo>
                  <a:pt x="408361" y="361735"/>
                </a:lnTo>
                <a:cubicBezTo>
                  <a:pt x="410980" y="362958"/>
                  <a:pt x="414647" y="363569"/>
                  <a:pt x="419362" y="363569"/>
                </a:cubicBezTo>
                <a:cubicBezTo>
                  <a:pt x="424077" y="363569"/>
                  <a:pt x="428355" y="362958"/>
                  <a:pt x="432197" y="361735"/>
                </a:cubicBezTo>
                <a:lnTo>
                  <a:pt x="827461" y="162139"/>
                </a:lnTo>
                <a:cubicBezTo>
                  <a:pt x="828858" y="161441"/>
                  <a:pt x="830178" y="161102"/>
                  <a:pt x="831423" y="161124"/>
                </a:cubicBezTo>
                <a:close/>
                <a:moveTo>
                  <a:pt x="13097" y="0"/>
                </a:moveTo>
                <a:lnTo>
                  <a:pt x="825103" y="0"/>
                </a:lnTo>
                <a:cubicBezTo>
                  <a:pt x="828945" y="0"/>
                  <a:pt x="832088" y="1222"/>
                  <a:pt x="834533" y="3667"/>
                </a:cubicBezTo>
                <a:cubicBezTo>
                  <a:pt x="836978" y="6112"/>
                  <a:pt x="838200" y="9255"/>
                  <a:pt x="838200" y="13097"/>
                </a:cubicBezTo>
                <a:lnTo>
                  <a:pt x="838200" y="65484"/>
                </a:lnTo>
                <a:cubicBezTo>
                  <a:pt x="838200" y="69500"/>
                  <a:pt x="836978" y="73211"/>
                  <a:pt x="834533" y="76616"/>
                </a:cubicBezTo>
                <a:cubicBezTo>
                  <a:pt x="832088" y="80022"/>
                  <a:pt x="828945" y="82335"/>
                  <a:pt x="825103" y="83558"/>
                </a:cubicBezTo>
                <a:lnTo>
                  <a:pt x="429840" y="283154"/>
                </a:lnTo>
                <a:cubicBezTo>
                  <a:pt x="427220" y="284377"/>
                  <a:pt x="423553" y="284988"/>
                  <a:pt x="418838" y="284988"/>
                </a:cubicBezTo>
                <a:cubicBezTo>
                  <a:pt x="414123" y="284988"/>
                  <a:pt x="409845" y="284377"/>
                  <a:pt x="406003" y="283154"/>
                </a:cubicBezTo>
                <a:lnTo>
                  <a:pt x="10740" y="83558"/>
                </a:lnTo>
                <a:cubicBezTo>
                  <a:pt x="7946" y="82161"/>
                  <a:pt x="5457" y="79716"/>
                  <a:pt x="3274" y="76224"/>
                </a:cubicBezTo>
                <a:cubicBezTo>
                  <a:pt x="1092" y="72731"/>
                  <a:pt x="0" y="69151"/>
                  <a:pt x="0" y="65484"/>
                </a:cubicBezTo>
                <a:lnTo>
                  <a:pt x="0" y="13097"/>
                </a:lnTo>
                <a:cubicBezTo>
                  <a:pt x="0" y="9255"/>
                  <a:pt x="1223" y="6112"/>
                  <a:pt x="3667" y="3667"/>
                </a:cubicBezTo>
                <a:cubicBezTo>
                  <a:pt x="6112" y="1222"/>
                  <a:pt x="9255" y="0"/>
                  <a:pt x="13097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ED186C0E-728E-4FFE-A327-80FD4C1FBE8B}"/>
              </a:ext>
            </a:extLst>
          </p:cNvPr>
          <p:cNvSpPr txBox="1"/>
          <p:nvPr/>
        </p:nvSpPr>
        <p:spPr>
          <a:xfrm>
            <a:off x="9390675" y="13715999"/>
            <a:ext cx="9845556" cy="13144194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lIns="685800" tIns="685800" rIns="685800" bIns="685800" rtlCol="0">
            <a:noAutofit/>
          </a:bodyPr>
          <a:lstStyle/>
          <a:p>
            <a:endParaRPr lang="en-US" sz="4000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CA5B0FDF-D2E7-4D93-B921-4DD307E8CF66}"/>
              </a:ext>
            </a:extLst>
          </p:cNvPr>
          <p:cNvSpPr txBox="1"/>
          <p:nvPr/>
        </p:nvSpPr>
        <p:spPr>
          <a:xfrm>
            <a:off x="388021" y="20020905"/>
            <a:ext cx="8587579" cy="6839288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lIns="685800" tIns="685800" rIns="685800" bIns="685800" rtlCol="0">
            <a:noAutofit/>
          </a:bodyPr>
          <a:lstStyle/>
          <a:p>
            <a:r>
              <a:rPr lang="en-US" sz="3600" dirty="0"/>
              <a:t>Memory recall performance for HSAM participants could be better because of: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/>
              <a:t>More effective encoding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/>
              <a:t>More persistent storage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/>
              <a:t>More frequent rehearsal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/>
              <a:t>More successful reconsolidation</a:t>
            </a:r>
            <a:endParaRPr lang="en-US" sz="4000" dirty="0"/>
          </a:p>
          <a:p>
            <a:endParaRPr lang="en-US" dirty="0"/>
          </a:p>
          <a:p>
            <a:r>
              <a:rPr lang="en-US" dirty="0" err="1"/>
              <a:t>LePort</a:t>
            </a:r>
            <a:r>
              <a:rPr lang="en-US" dirty="0"/>
              <a:t>, A. K. R., </a:t>
            </a:r>
            <a:r>
              <a:rPr lang="en-US" dirty="0" err="1"/>
              <a:t>Mattfeld</a:t>
            </a:r>
            <a:r>
              <a:rPr lang="en-US" dirty="0"/>
              <a:t>, A. T., Dickinson-Anson, H., Fallon, J. H., Stark, C. E. L., </a:t>
            </a:r>
            <a:r>
              <a:rPr lang="en-US" dirty="0" err="1"/>
              <a:t>Kruggel</a:t>
            </a:r>
            <a:r>
              <a:rPr lang="en-US" dirty="0"/>
              <a:t>, F. . . . </a:t>
            </a:r>
            <a:r>
              <a:rPr lang="en-US" dirty="0" err="1"/>
              <a:t>McGaugh</a:t>
            </a:r>
            <a:r>
              <a:rPr lang="en-US" dirty="0"/>
              <a:t>, J. L. (2012). Behavioral and neuroanatomical investigation of Highly Superior Autobiographical Memory (HSAM). </a:t>
            </a:r>
            <a:r>
              <a:rPr lang="en-US" i="1" dirty="0"/>
              <a:t>Neurobiology of Learning and Memory, 98,</a:t>
            </a:r>
            <a:r>
              <a:rPr lang="en-US" dirty="0"/>
              <a:t> 78-92. doi:10.1016/j.hlm.2012.05.002</a:t>
            </a:r>
          </a:p>
          <a:p>
            <a:endParaRPr lang="en-US" sz="2800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1924D4AE-5C79-4C52-9555-54DB1332A89E}"/>
              </a:ext>
            </a:extLst>
          </p:cNvPr>
          <p:cNvSpPr txBox="1"/>
          <p:nvPr/>
        </p:nvSpPr>
        <p:spPr>
          <a:xfrm>
            <a:off x="19688522" y="313596"/>
            <a:ext cx="8539891" cy="5869859"/>
          </a:xfrm>
          <a:prstGeom prst="rect">
            <a:avLst/>
          </a:prstGeom>
          <a:solidFill>
            <a:srgbClr val="CBB677"/>
          </a:solidFill>
        </p:spPr>
        <p:txBody>
          <a:bodyPr wrap="square" lIns="685800" tIns="685800" rIns="685800" bIns="685800" rtlCol="0" anchor="ctr">
            <a:noAutofit/>
          </a:bodyPr>
          <a:lstStyle/>
          <a:p>
            <a:r>
              <a:rPr lang="en-US" sz="4800" dirty="0"/>
              <a:t>“HSAM participants forget autobiographical details at a far slower rate than do… matched controls. </a:t>
            </a:r>
            <a:r>
              <a:rPr lang="en-US" sz="3200" dirty="0"/>
              <a:t>(p.7)</a:t>
            </a:r>
            <a:r>
              <a:rPr lang="en-US" sz="4800" dirty="0"/>
              <a:t>”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FA3E6943-2CCA-4877-A66C-D6B6123A2BC7}"/>
              </a:ext>
            </a:extLst>
          </p:cNvPr>
          <p:cNvSpPr txBox="1"/>
          <p:nvPr/>
        </p:nvSpPr>
        <p:spPr>
          <a:xfrm>
            <a:off x="28691176" y="348345"/>
            <a:ext cx="7560131" cy="15019473"/>
          </a:xfrm>
          <a:prstGeom prst="rect">
            <a:avLst/>
          </a:prstGeom>
          <a:solidFill>
            <a:srgbClr val="D3C8B1"/>
          </a:solidFill>
        </p:spPr>
        <p:txBody>
          <a:bodyPr wrap="square" lIns="685800" tIns="685800" rIns="685800" bIns="685800" rtlCol="0">
            <a:noAutofit/>
          </a:bodyPr>
          <a:lstStyle/>
          <a:p>
            <a:endParaRPr lang="en-US" sz="4000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F9A2789E-ACBF-4B86-843D-C32217B6AE8F}"/>
              </a:ext>
            </a:extLst>
          </p:cNvPr>
          <p:cNvSpPr txBox="1"/>
          <p:nvPr/>
        </p:nvSpPr>
        <p:spPr>
          <a:xfrm>
            <a:off x="19688522" y="6607277"/>
            <a:ext cx="8539891" cy="8760541"/>
          </a:xfrm>
          <a:prstGeom prst="rect">
            <a:avLst/>
          </a:prstGeom>
          <a:solidFill>
            <a:srgbClr val="D3C8B1"/>
          </a:solidFill>
        </p:spPr>
        <p:txBody>
          <a:bodyPr wrap="square" lIns="685800" tIns="685800" rIns="685800" bIns="685800" rtlCol="0">
            <a:noAutofit/>
          </a:bodyPr>
          <a:lstStyle/>
          <a:p>
            <a:r>
              <a:rPr lang="en-US" sz="3600" dirty="0"/>
              <a:t>Highly Superior Autobiographical Memory (HSAM):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2800" dirty="0"/>
              <a:t>accurate recall of autobiographical events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2800" dirty="0"/>
              <a:t>common reports of habitual rehearsal, not mnemonics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/>
              <a:t>scores of 50%+ accuracy on the dates of public events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/>
              <a:t>Scores of 65%+ recall on ten randomly selected dates starting at age 15.</a:t>
            </a:r>
          </a:p>
          <a:p>
            <a:endParaRPr lang="en-US" sz="4000" dirty="0"/>
          </a:p>
          <a:p>
            <a:r>
              <a:rPr lang="en-US" sz="2000" dirty="0" err="1"/>
              <a:t>LePort</a:t>
            </a:r>
            <a:r>
              <a:rPr lang="en-US" sz="2000" dirty="0"/>
              <a:t>, A. K. R., Stark, S. M., </a:t>
            </a:r>
            <a:r>
              <a:rPr lang="en-US" sz="2000" dirty="0" err="1"/>
              <a:t>McGaugh</a:t>
            </a:r>
            <a:r>
              <a:rPr lang="en-US" sz="2000" dirty="0"/>
              <a:t>, J. L., &amp; Stark, C. E. L. (2016). Highly superior autobiographical memory: Quality and quantity of retention over time. Frontiers in Psychology, 6, 2017. doi:10.3389/fpsyg.2015.02017</a:t>
            </a:r>
            <a:endParaRPr lang="en-US" sz="4000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56D76D20-7026-4943-855C-841131B92199}"/>
              </a:ext>
            </a:extLst>
          </p:cNvPr>
          <p:cNvSpPr txBox="1"/>
          <p:nvPr/>
        </p:nvSpPr>
        <p:spPr>
          <a:xfrm>
            <a:off x="19688523" y="15791640"/>
            <a:ext cx="7459588" cy="4676995"/>
          </a:xfrm>
          <a:prstGeom prst="rect">
            <a:avLst/>
          </a:prstGeom>
          <a:solidFill>
            <a:srgbClr val="9FD8FF"/>
          </a:solidFill>
        </p:spPr>
        <p:txBody>
          <a:bodyPr wrap="square" lIns="685800" tIns="685800" rIns="685800" bIns="685800" rtlCol="0" anchor="ctr">
            <a:noAutofit/>
          </a:bodyPr>
          <a:lstStyle/>
          <a:p>
            <a:r>
              <a:rPr lang="en-US" sz="4800" dirty="0"/>
              <a:t>HSAM participants generate false memories at the same rates as controls.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C67CE177-4273-4AF9-A6E1-F5A0407E956F}"/>
              </a:ext>
            </a:extLst>
          </p:cNvPr>
          <p:cNvSpPr txBox="1"/>
          <p:nvPr/>
        </p:nvSpPr>
        <p:spPr>
          <a:xfrm>
            <a:off x="19688523" y="20892458"/>
            <a:ext cx="7459588" cy="5869858"/>
          </a:xfrm>
          <a:prstGeom prst="rect">
            <a:avLst/>
          </a:prstGeom>
          <a:solidFill>
            <a:srgbClr val="C1E6FF"/>
          </a:solidFill>
        </p:spPr>
        <p:txBody>
          <a:bodyPr wrap="square" lIns="685800" tIns="685800" rIns="685800" bIns="685800" rtlCol="0">
            <a:noAutofit/>
          </a:bodyPr>
          <a:lstStyle/>
          <a:p>
            <a:r>
              <a:rPr lang="en-US" sz="2800" dirty="0"/>
              <a:t>If HSAM participants have false memories, then they are using reconstruction processes during recall, just like control participants—ruling out a difference in recall processes as an explanation for HSAMs.</a:t>
            </a:r>
            <a:endParaRPr lang="en-US" sz="4000" dirty="0"/>
          </a:p>
          <a:p>
            <a:endParaRPr lang="en-US" dirty="0"/>
          </a:p>
          <a:p>
            <a:r>
              <a:rPr lang="en-US" dirty="0" err="1"/>
              <a:t>Patihis</a:t>
            </a:r>
            <a:r>
              <a:rPr lang="en-US" dirty="0"/>
              <a:t>, L., </a:t>
            </a:r>
            <a:r>
              <a:rPr lang="en-US" dirty="0" err="1"/>
              <a:t>Frenda</a:t>
            </a:r>
            <a:r>
              <a:rPr lang="en-US" dirty="0"/>
              <a:t>, S. J., </a:t>
            </a:r>
            <a:r>
              <a:rPr lang="en-US" dirty="0" err="1"/>
              <a:t>LePort</a:t>
            </a:r>
            <a:r>
              <a:rPr lang="en-US" dirty="0"/>
              <a:t>, A. K. R., Petersen, N., Nichols, R. M., Stark, C. E. L. . . . Loftus, E. F. (2013). False memories in highly superior autobiographical memory individuals. </a:t>
            </a:r>
            <a:r>
              <a:rPr lang="en-US" i="1" dirty="0"/>
              <a:t>Proceedings of the National Academy of Sciences, 110, </a:t>
            </a:r>
            <a:r>
              <a:rPr lang="en-US" dirty="0"/>
              <a:t>20947-20952. doi:10.1073/pnas.1314373110</a:t>
            </a:r>
          </a:p>
          <a:p>
            <a:endParaRPr lang="en-US" sz="2800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583A757-71B0-4E2C-8586-8EA5887E3EAF}"/>
              </a:ext>
            </a:extLst>
          </p:cNvPr>
          <p:cNvSpPr txBox="1"/>
          <p:nvPr/>
        </p:nvSpPr>
        <p:spPr>
          <a:xfrm>
            <a:off x="27663731" y="15791639"/>
            <a:ext cx="8587575" cy="10970675"/>
          </a:xfrm>
          <a:prstGeom prst="rect">
            <a:avLst/>
          </a:prstGeom>
          <a:solidFill>
            <a:srgbClr val="C1E6FF"/>
          </a:solidFill>
        </p:spPr>
        <p:txBody>
          <a:bodyPr wrap="square" lIns="685800" tIns="685800" rIns="685800" bIns="685800" rtlCol="0">
            <a:noAutofit/>
          </a:bodyPr>
          <a:lstStyle/>
          <a:p>
            <a:endParaRPr lang="en-US" sz="4000" dirty="0"/>
          </a:p>
        </p:txBody>
      </p:sp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DD57CECA-1FF2-48B0-BE49-47AE15D1307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54681607"/>
              </p:ext>
            </p:extLst>
          </p:nvPr>
        </p:nvGraphicFramePr>
        <p:xfrm>
          <a:off x="9902330" y="17411263"/>
          <a:ext cx="8822244" cy="64761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13" name="TextBox 12">
            <a:extLst>
              <a:ext uri="{FF2B5EF4-FFF2-40B4-BE49-F238E27FC236}">
                <a16:creationId xmlns:a16="http://schemas.microsoft.com/office/drawing/2014/main" id="{5C38ACCC-7774-4742-B51E-35EBB907832F}"/>
              </a:ext>
            </a:extLst>
          </p:cNvPr>
          <p:cNvSpPr txBox="1"/>
          <p:nvPr/>
        </p:nvSpPr>
        <p:spPr>
          <a:xfrm>
            <a:off x="10139961" y="14085211"/>
            <a:ext cx="8346983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HSAM participants show better performance on autobiographical memory, but not on other lab tests of memory. Performance of controls relative to HSAM participants calculated from Figure 3 in </a:t>
            </a:r>
            <a:r>
              <a:rPr lang="en-US" sz="3200" dirty="0" err="1"/>
              <a:t>LePort</a:t>
            </a:r>
            <a:r>
              <a:rPr lang="en-US" sz="3200" dirty="0"/>
              <a:t> et al. (2012).</a:t>
            </a:r>
          </a:p>
        </p:txBody>
      </p:sp>
      <p:graphicFrame>
        <p:nvGraphicFramePr>
          <p:cNvPr id="31" name="Chart 30">
            <a:extLst>
              <a:ext uri="{FF2B5EF4-FFF2-40B4-BE49-F238E27FC236}">
                <a16:creationId xmlns:a16="http://schemas.microsoft.com/office/drawing/2014/main" id="{37C977BC-BFE1-43FE-A46E-8FA20743AF9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732116887"/>
              </p:ext>
            </p:extLst>
          </p:nvPr>
        </p:nvGraphicFramePr>
        <p:xfrm>
          <a:off x="29000922" y="3978785"/>
          <a:ext cx="6883806" cy="64761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32" name="TextBox 31">
            <a:extLst>
              <a:ext uri="{FF2B5EF4-FFF2-40B4-BE49-F238E27FC236}">
                <a16:creationId xmlns:a16="http://schemas.microsoft.com/office/drawing/2014/main" id="{3E56F1D2-F711-4B23-BAB2-FAACCF0B0CA4}"/>
              </a:ext>
            </a:extLst>
          </p:cNvPr>
          <p:cNvSpPr txBox="1"/>
          <p:nvPr/>
        </p:nvSpPr>
        <p:spPr>
          <a:xfrm>
            <a:off x="29067778" y="10663446"/>
            <a:ext cx="6883806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Both controls and HSAMs show the typical exponential decrease in memory for autobiographical details—but the decrease is much more shallow for HSAMs. </a:t>
            </a:r>
          </a:p>
          <a:p>
            <a:endParaRPr lang="en-US" sz="3200" dirty="0"/>
          </a:p>
          <a:p>
            <a:r>
              <a:rPr lang="en-US" sz="3200" dirty="0"/>
              <a:t>This is consistent with differences in consolidation processes. 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EC7D6E2-8812-4EC7-8319-0A5AA04C575D}"/>
              </a:ext>
            </a:extLst>
          </p:cNvPr>
          <p:cNvSpPr txBox="1"/>
          <p:nvPr/>
        </p:nvSpPr>
        <p:spPr>
          <a:xfrm>
            <a:off x="29000922" y="2556327"/>
            <a:ext cx="6883806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Memory for all of the events of a day on particular dates: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1313F366-D526-4B59-8BA6-05B5C6B1B19A}"/>
              </a:ext>
            </a:extLst>
          </p:cNvPr>
          <p:cNvSpPr txBox="1"/>
          <p:nvPr/>
        </p:nvSpPr>
        <p:spPr>
          <a:xfrm>
            <a:off x="28087203" y="16300749"/>
            <a:ext cx="7797526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HSAM participants are equally (or more) likely to report false memories in word list learning and misinformation tasks.</a:t>
            </a:r>
          </a:p>
        </p:txBody>
      </p:sp>
      <p:graphicFrame>
        <p:nvGraphicFramePr>
          <p:cNvPr id="38" name="Chart 37">
            <a:extLst>
              <a:ext uri="{FF2B5EF4-FFF2-40B4-BE49-F238E27FC236}">
                <a16:creationId xmlns:a16="http://schemas.microsoft.com/office/drawing/2014/main" id="{BBCDAAC3-866D-445C-A0FA-68B9B4C8320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51624998"/>
              </p:ext>
            </p:extLst>
          </p:nvPr>
        </p:nvGraphicFramePr>
        <p:xfrm>
          <a:off x="28165415" y="18520657"/>
          <a:ext cx="7786169" cy="50124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sp>
        <p:nvSpPr>
          <p:cNvPr id="39" name="TextBox 38">
            <a:extLst>
              <a:ext uri="{FF2B5EF4-FFF2-40B4-BE49-F238E27FC236}">
                <a16:creationId xmlns:a16="http://schemas.microsoft.com/office/drawing/2014/main" id="{960C3F32-CB5F-4F8B-9D38-CF7ABDC27DA2}"/>
              </a:ext>
            </a:extLst>
          </p:cNvPr>
          <p:cNvSpPr txBox="1"/>
          <p:nvPr/>
        </p:nvSpPr>
        <p:spPr>
          <a:xfrm>
            <a:off x="10152641" y="24036667"/>
            <a:ext cx="8346983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Autobiographical Details: memory for 5 events where details could be identified; Digit Spans: memory for sequences of digits; Visual Reproduction: ability draw abstract figures from memory after viewing them; Paired Associates: memory for the other word of a pair when prompted with one word, list of 8 pairs. Bar heights for controls are relative to average HSAM participant performance.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8BF7310D-70FC-4CFE-BB99-9AAA2B469111}"/>
              </a:ext>
            </a:extLst>
          </p:cNvPr>
          <p:cNvSpPr txBox="1"/>
          <p:nvPr/>
        </p:nvSpPr>
        <p:spPr>
          <a:xfrm>
            <a:off x="28184273" y="23752288"/>
            <a:ext cx="7767311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Lure Words: false recognition of a lure word in a list of related words; Source Errors: incorrect identification of information as from original photographs rather than later text that included items of misinformation; False Memories: recognition of misinformation as correct at test following viewing original photographs and text including misinformation. Bar heights for controls are relative to average HSAM participant performance.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8638FB5D-FCF3-48A1-B659-619517611C53}"/>
              </a:ext>
            </a:extLst>
          </p:cNvPr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31436941" y="781052"/>
            <a:ext cx="1243116" cy="1566796"/>
          </a:xfrm>
          <a:prstGeom prst="rect">
            <a:avLst/>
          </a:prstGeom>
        </p:spPr>
      </p:pic>
      <p:pic>
        <p:nvPicPr>
          <p:cNvPr id="41" name="Picture 40">
            <a:extLst>
              <a:ext uri="{FF2B5EF4-FFF2-40B4-BE49-F238E27FC236}">
                <a16:creationId xmlns:a16="http://schemas.microsoft.com/office/drawing/2014/main" id="{17BC7DBB-A73C-43F3-B249-B385C26BF8B4}"/>
              </a:ext>
            </a:extLst>
          </p:cNvPr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3762667" y="14085211"/>
            <a:ext cx="1618158" cy="20999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021003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Custom 4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248</TotalTime>
  <Words>643</Words>
  <Application>Microsoft Office PowerPoint</Application>
  <PresentationFormat>Custom</PresentationFormat>
  <Paragraphs>38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Verdana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Karl Bailey</dc:creator>
  <cp:lastModifiedBy>Karl Bailey</cp:lastModifiedBy>
  <cp:revision>21</cp:revision>
  <cp:lastPrinted>2020-01-13T21:01:43Z</cp:lastPrinted>
  <dcterms:created xsi:type="dcterms:W3CDTF">2020-01-13T19:56:50Z</dcterms:created>
  <dcterms:modified xsi:type="dcterms:W3CDTF">2020-01-29T00:27:05Z</dcterms:modified>
</cp:coreProperties>
</file>

<file path=docProps/thumbnail.jpeg>
</file>